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sldIdLst>
    <p:sldId id="256" r:id="rId4"/>
    <p:sldId id="267" r:id="rId5"/>
    <p:sldId id="271" r:id="rId6"/>
    <p:sldId id="276" r:id="rId7"/>
    <p:sldId id="274" r:id="rId8"/>
    <p:sldId id="277" r:id="rId9"/>
    <p:sldId id="275" r:id="rId10"/>
    <p:sldId id="278" r:id="rId11"/>
    <p:sldId id="279" r:id="rId12"/>
    <p:sldId id="282" r:id="rId13"/>
    <p:sldId id="280" r:id="rId14"/>
    <p:sldId id="283" r:id="rId15"/>
    <p:sldId id="281" r:id="rId16"/>
    <p:sldId id="284" r:id="rId17"/>
    <p:sldId id="270" r:id="rId18"/>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775"/>
  </p:normalViewPr>
  <p:slideViewPr>
    <p:cSldViewPr snapToGrid="0" snapToObjects="1">
      <p:cViewPr varScale="1">
        <p:scale>
          <a:sx n="88" d="100"/>
          <a:sy n="88" d="100"/>
        </p:scale>
        <p:origin x="660" y="6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Slide 1.jpg">
            <a:extLst>
              <a:ext uri="{FF2B5EF4-FFF2-40B4-BE49-F238E27FC236}">
                <a16:creationId xmlns:a16="http://schemas.microsoft.com/office/drawing/2014/main" id="{2205DF77-F25A-6267-9BDE-C472882DEBF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0973AEAD-E271-65E9-0AB4-DDAEEFA256C5}"/>
              </a:ext>
            </a:extLst>
          </p:cNvPr>
          <p:cNvSpPr>
            <a:spLocks noGrp="1"/>
          </p:cNvSpPr>
          <p:nvPr>
            <p:ph type="dt" sz="half" idx="10"/>
          </p:nvPr>
        </p:nvSpPr>
        <p:spPr/>
        <p:txBody>
          <a:bodyPr/>
          <a:lstStyle>
            <a:lvl1pPr>
              <a:defRPr/>
            </a:lvl1pPr>
          </a:lstStyle>
          <a:p>
            <a:pPr>
              <a:defRPr/>
            </a:pPr>
            <a:fld id="{CB95535F-F8CF-004F-A0BB-4D1032464E6A}" type="datetimeFigureOut">
              <a:rPr lang="en-US"/>
              <a:pPr>
                <a:defRPr/>
              </a:pPr>
              <a:t>7/6/2023</a:t>
            </a:fld>
            <a:endParaRPr lang="en-US"/>
          </a:p>
        </p:txBody>
      </p:sp>
      <p:sp>
        <p:nvSpPr>
          <p:cNvPr id="6" name="Footer Placeholder 4">
            <a:extLst>
              <a:ext uri="{FF2B5EF4-FFF2-40B4-BE49-F238E27FC236}">
                <a16:creationId xmlns:a16="http://schemas.microsoft.com/office/drawing/2014/main" id="{89FC08CF-5EFF-6887-C3CB-4648E278D6A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F03511B-54E1-0DC1-E78A-618D72D163A6}"/>
              </a:ext>
            </a:extLst>
          </p:cNvPr>
          <p:cNvSpPr>
            <a:spLocks noGrp="1"/>
          </p:cNvSpPr>
          <p:nvPr>
            <p:ph type="sldNum" sz="quarter" idx="12"/>
          </p:nvPr>
        </p:nvSpPr>
        <p:spPr/>
        <p:txBody>
          <a:bodyPr/>
          <a:lstStyle>
            <a:lvl1pPr>
              <a:defRPr smtClean="0"/>
            </a:lvl1pPr>
          </a:lstStyle>
          <a:p>
            <a:pPr>
              <a:defRPr/>
            </a:pPr>
            <a:fld id="{A09A7848-2988-824A-99D9-7253126ED2F8}" type="slidenum">
              <a:rPr lang="en-US" altLang="en-US"/>
              <a:pPr>
                <a:defRPr/>
              </a:pPr>
              <a:t>‹#›</a:t>
            </a:fld>
            <a:endParaRPr lang="en-US" altLang="en-US"/>
          </a:p>
        </p:txBody>
      </p:sp>
    </p:spTree>
    <p:extLst>
      <p:ext uri="{BB962C8B-B14F-4D97-AF65-F5344CB8AC3E}">
        <p14:creationId xmlns:p14="http://schemas.microsoft.com/office/powerpoint/2010/main" val="3945188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Slide 2.jpg">
            <a:extLst>
              <a:ext uri="{FF2B5EF4-FFF2-40B4-BE49-F238E27FC236}">
                <a16:creationId xmlns:a16="http://schemas.microsoft.com/office/drawing/2014/main" id="{BA042B30-22B6-6AEC-26B1-72CD2BF3F3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B6C22D64-448E-A854-2232-117B8BBAF8B1}"/>
              </a:ext>
            </a:extLst>
          </p:cNvPr>
          <p:cNvSpPr>
            <a:spLocks noGrp="1"/>
          </p:cNvSpPr>
          <p:nvPr>
            <p:ph type="dt" sz="half" idx="10"/>
          </p:nvPr>
        </p:nvSpPr>
        <p:spPr/>
        <p:txBody>
          <a:bodyPr/>
          <a:lstStyle>
            <a:lvl1pPr>
              <a:defRPr/>
            </a:lvl1pPr>
          </a:lstStyle>
          <a:p>
            <a:pPr>
              <a:defRPr/>
            </a:pPr>
            <a:fld id="{90E915D5-C78A-D24F-8565-7C5BB56AC65A}" type="datetimeFigureOut">
              <a:rPr lang="en-US"/>
              <a:pPr>
                <a:defRPr/>
              </a:pPr>
              <a:t>7/6/2023</a:t>
            </a:fld>
            <a:endParaRPr lang="en-US"/>
          </a:p>
        </p:txBody>
      </p:sp>
      <p:sp>
        <p:nvSpPr>
          <p:cNvPr id="6" name="Footer Placeholder 4">
            <a:extLst>
              <a:ext uri="{FF2B5EF4-FFF2-40B4-BE49-F238E27FC236}">
                <a16:creationId xmlns:a16="http://schemas.microsoft.com/office/drawing/2014/main" id="{701F5ED0-8F3F-6FEA-39A8-329A587D62A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7B37186-38EB-246A-2A92-BBA72CAAF607}"/>
              </a:ext>
            </a:extLst>
          </p:cNvPr>
          <p:cNvSpPr>
            <a:spLocks noGrp="1"/>
          </p:cNvSpPr>
          <p:nvPr>
            <p:ph type="sldNum" sz="quarter" idx="12"/>
          </p:nvPr>
        </p:nvSpPr>
        <p:spPr/>
        <p:txBody>
          <a:bodyPr/>
          <a:lstStyle>
            <a:lvl1pPr>
              <a:defRPr smtClean="0"/>
            </a:lvl1pPr>
          </a:lstStyle>
          <a:p>
            <a:pPr>
              <a:defRPr/>
            </a:pPr>
            <a:fld id="{B26AEB72-F761-BF4A-9797-3299FA314F84}" type="slidenum">
              <a:rPr lang="en-US" altLang="en-US"/>
              <a:pPr>
                <a:defRPr/>
              </a:pPr>
              <a:t>‹#›</a:t>
            </a:fld>
            <a:endParaRPr lang="en-US" altLang="en-US"/>
          </a:p>
        </p:txBody>
      </p:sp>
    </p:spTree>
    <p:extLst>
      <p:ext uri="{BB962C8B-B14F-4D97-AF65-F5344CB8AC3E}">
        <p14:creationId xmlns:p14="http://schemas.microsoft.com/office/powerpoint/2010/main" val="1320290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_DSC9734 (1).jpg">
            <a:extLst>
              <a:ext uri="{FF2B5EF4-FFF2-40B4-BE49-F238E27FC236}">
                <a16:creationId xmlns:a16="http://schemas.microsoft.com/office/drawing/2014/main" id="{5980F308-4518-1EE2-88A8-750074BA9CD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SQA_powerpoint_top_left_curve.png">
            <a:extLst>
              <a:ext uri="{FF2B5EF4-FFF2-40B4-BE49-F238E27FC236}">
                <a16:creationId xmlns:a16="http://schemas.microsoft.com/office/drawing/2014/main" id="{227B54B8-C7A1-4D45-1F1E-F7F6B80BFF9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59FC2F7-1762-0C53-0887-95E545F490F3}"/>
              </a:ext>
            </a:extLst>
          </p:cNvPr>
          <p:cNvSpPr>
            <a:spLocks noGrp="1"/>
          </p:cNvSpPr>
          <p:nvPr>
            <p:ph type="dt" sz="half" idx="10"/>
          </p:nvPr>
        </p:nvSpPr>
        <p:spPr/>
        <p:txBody>
          <a:bodyPr/>
          <a:lstStyle>
            <a:lvl1pPr>
              <a:defRPr/>
            </a:lvl1pPr>
          </a:lstStyle>
          <a:p>
            <a:pPr>
              <a:defRPr/>
            </a:pPr>
            <a:fld id="{17593A17-B5B6-BF42-8D58-A5258208D8BE}" type="datetimeFigureOut">
              <a:rPr lang="en-US"/>
              <a:pPr>
                <a:defRPr/>
              </a:pPr>
              <a:t>7/6/2023</a:t>
            </a:fld>
            <a:endParaRPr lang="en-US"/>
          </a:p>
        </p:txBody>
      </p:sp>
      <p:sp>
        <p:nvSpPr>
          <p:cNvPr id="7" name="Footer Placeholder 4">
            <a:extLst>
              <a:ext uri="{FF2B5EF4-FFF2-40B4-BE49-F238E27FC236}">
                <a16:creationId xmlns:a16="http://schemas.microsoft.com/office/drawing/2014/main" id="{04251278-C6E2-F786-547F-BB21643C0B51}"/>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B5BB3C55-9408-5D04-94E5-2FFF87495A5B}"/>
              </a:ext>
            </a:extLst>
          </p:cNvPr>
          <p:cNvSpPr>
            <a:spLocks noGrp="1"/>
          </p:cNvSpPr>
          <p:nvPr>
            <p:ph type="sldNum" sz="quarter" idx="12"/>
          </p:nvPr>
        </p:nvSpPr>
        <p:spPr/>
        <p:txBody>
          <a:bodyPr/>
          <a:lstStyle>
            <a:lvl1pPr>
              <a:defRPr smtClean="0"/>
            </a:lvl1pPr>
          </a:lstStyle>
          <a:p>
            <a:pPr>
              <a:defRPr/>
            </a:pPr>
            <a:fld id="{B6751E37-C7A4-4E40-A289-F076C8FAB9D7}" type="slidenum">
              <a:rPr lang="en-US" altLang="en-US"/>
              <a:pPr>
                <a:defRPr/>
              </a:pPr>
              <a:t>‹#›</a:t>
            </a:fld>
            <a:endParaRPr lang="en-US" altLang="en-US"/>
          </a:p>
        </p:txBody>
      </p:sp>
    </p:spTree>
    <p:extLst>
      <p:ext uri="{BB962C8B-B14F-4D97-AF65-F5344CB8AC3E}">
        <p14:creationId xmlns:p14="http://schemas.microsoft.com/office/powerpoint/2010/main" val="2340794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Slides 4-10.jpg">
            <a:extLst>
              <a:ext uri="{FF2B5EF4-FFF2-40B4-BE49-F238E27FC236}">
                <a16:creationId xmlns:a16="http://schemas.microsoft.com/office/drawing/2014/main" id="{32319A47-2CE9-8920-F3A0-EFECE9A069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2BADD2BE-DF8A-1E72-AEEE-03FFEE260D3C}"/>
              </a:ext>
            </a:extLst>
          </p:cNvPr>
          <p:cNvSpPr>
            <a:spLocks noGrp="1"/>
          </p:cNvSpPr>
          <p:nvPr>
            <p:ph type="dt" sz="half" idx="10"/>
          </p:nvPr>
        </p:nvSpPr>
        <p:spPr/>
        <p:txBody>
          <a:bodyPr/>
          <a:lstStyle>
            <a:lvl1pPr>
              <a:defRPr/>
            </a:lvl1pPr>
          </a:lstStyle>
          <a:p>
            <a:pPr>
              <a:defRPr/>
            </a:pPr>
            <a:fld id="{0AECB389-E452-B544-B1A4-9FA59F92F1FE}" type="datetimeFigureOut">
              <a:rPr lang="en-US"/>
              <a:pPr>
                <a:defRPr/>
              </a:pPr>
              <a:t>7/6/2023</a:t>
            </a:fld>
            <a:endParaRPr lang="en-US"/>
          </a:p>
        </p:txBody>
      </p:sp>
      <p:sp>
        <p:nvSpPr>
          <p:cNvPr id="7" name="Footer Placeholder 5">
            <a:extLst>
              <a:ext uri="{FF2B5EF4-FFF2-40B4-BE49-F238E27FC236}">
                <a16:creationId xmlns:a16="http://schemas.microsoft.com/office/drawing/2014/main" id="{1F25B88C-49FD-BB6B-86D2-91578B1B63C0}"/>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AD29A6AD-4F1C-E924-35AC-A4ECE9BBF286}"/>
              </a:ext>
            </a:extLst>
          </p:cNvPr>
          <p:cNvSpPr>
            <a:spLocks noGrp="1"/>
          </p:cNvSpPr>
          <p:nvPr>
            <p:ph type="sldNum" sz="quarter" idx="12"/>
          </p:nvPr>
        </p:nvSpPr>
        <p:spPr/>
        <p:txBody>
          <a:bodyPr/>
          <a:lstStyle>
            <a:lvl1pPr>
              <a:defRPr smtClean="0"/>
            </a:lvl1pPr>
          </a:lstStyle>
          <a:p>
            <a:pPr>
              <a:defRPr/>
            </a:pPr>
            <a:fld id="{A25ECFE4-0209-7942-A0EA-A46EE1DF2E07}" type="slidenum">
              <a:rPr lang="en-US" altLang="en-US"/>
              <a:pPr>
                <a:defRPr/>
              </a:pPr>
              <a:t>‹#›</a:t>
            </a:fld>
            <a:endParaRPr lang="en-US" altLang="en-US"/>
          </a:p>
        </p:txBody>
      </p:sp>
    </p:spTree>
    <p:extLst>
      <p:ext uri="{BB962C8B-B14F-4D97-AF65-F5344CB8AC3E}">
        <p14:creationId xmlns:p14="http://schemas.microsoft.com/office/powerpoint/2010/main" val="166965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descr="Slides 11-14.jpg">
            <a:extLst>
              <a:ext uri="{FF2B5EF4-FFF2-40B4-BE49-F238E27FC236}">
                <a16:creationId xmlns:a16="http://schemas.microsoft.com/office/drawing/2014/main" id="{F09D5D23-C282-E038-DF9A-A567B0A362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B15ED98B-29AC-DCB5-15F3-5A95416683D7}"/>
              </a:ext>
            </a:extLst>
          </p:cNvPr>
          <p:cNvSpPr>
            <a:spLocks noGrp="1"/>
          </p:cNvSpPr>
          <p:nvPr>
            <p:ph type="dt" sz="half" idx="10"/>
          </p:nvPr>
        </p:nvSpPr>
        <p:spPr/>
        <p:txBody>
          <a:bodyPr/>
          <a:lstStyle>
            <a:lvl1pPr>
              <a:defRPr/>
            </a:lvl1pPr>
          </a:lstStyle>
          <a:p>
            <a:pPr>
              <a:defRPr/>
            </a:pPr>
            <a:fld id="{2760B2E5-0D69-5C47-A492-2A2B63D10729}" type="datetimeFigureOut">
              <a:rPr lang="en-US"/>
              <a:pPr>
                <a:defRPr/>
              </a:pPr>
              <a:t>7/6/2023</a:t>
            </a:fld>
            <a:endParaRPr lang="en-US"/>
          </a:p>
        </p:txBody>
      </p:sp>
      <p:sp>
        <p:nvSpPr>
          <p:cNvPr id="9" name="Footer Placeholder 7">
            <a:extLst>
              <a:ext uri="{FF2B5EF4-FFF2-40B4-BE49-F238E27FC236}">
                <a16:creationId xmlns:a16="http://schemas.microsoft.com/office/drawing/2014/main" id="{19E265A0-0DB4-5C30-1276-0332AE740F9A}"/>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17704185-514F-9498-BAAD-ED8F0C63C65F}"/>
              </a:ext>
            </a:extLst>
          </p:cNvPr>
          <p:cNvSpPr>
            <a:spLocks noGrp="1"/>
          </p:cNvSpPr>
          <p:nvPr>
            <p:ph type="sldNum" sz="quarter" idx="12"/>
          </p:nvPr>
        </p:nvSpPr>
        <p:spPr/>
        <p:txBody>
          <a:bodyPr/>
          <a:lstStyle>
            <a:lvl1pPr>
              <a:defRPr smtClean="0"/>
            </a:lvl1pPr>
          </a:lstStyle>
          <a:p>
            <a:pPr>
              <a:defRPr/>
            </a:pPr>
            <a:fld id="{E669EF4E-5ED5-884B-93F5-FA3CFE37DD15}" type="slidenum">
              <a:rPr lang="en-US" altLang="en-US"/>
              <a:pPr>
                <a:defRPr/>
              </a:pPr>
              <a:t>‹#›</a:t>
            </a:fld>
            <a:endParaRPr lang="en-US" altLang="en-US"/>
          </a:p>
        </p:txBody>
      </p:sp>
    </p:spTree>
    <p:extLst>
      <p:ext uri="{BB962C8B-B14F-4D97-AF65-F5344CB8AC3E}">
        <p14:creationId xmlns:p14="http://schemas.microsoft.com/office/powerpoint/2010/main" val="2512909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Slide 15.jpg">
            <a:extLst>
              <a:ext uri="{FF2B5EF4-FFF2-40B4-BE49-F238E27FC236}">
                <a16:creationId xmlns:a16="http://schemas.microsoft.com/office/drawing/2014/main" id="{7B97BFB1-A2DD-D3CF-7DDE-7449A046B6D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4" name="Date Placeholder 2">
            <a:extLst>
              <a:ext uri="{FF2B5EF4-FFF2-40B4-BE49-F238E27FC236}">
                <a16:creationId xmlns:a16="http://schemas.microsoft.com/office/drawing/2014/main" id="{E51D9EC2-3493-DBA5-0428-A72DD1C92E67}"/>
              </a:ext>
            </a:extLst>
          </p:cNvPr>
          <p:cNvSpPr>
            <a:spLocks noGrp="1"/>
          </p:cNvSpPr>
          <p:nvPr>
            <p:ph type="dt" sz="half" idx="10"/>
          </p:nvPr>
        </p:nvSpPr>
        <p:spPr/>
        <p:txBody>
          <a:bodyPr/>
          <a:lstStyle>
            <a:lvl1pPr>
              <a:defRPr/>
            </a:lvl1pPr>
          </a:lstStyle>
          <a:p>
            <a:pPr>
              <a:defRPr/>
            </a:pPr>
            <a:fld id="{4D54A750-4C60-3D4D-AFFB-2CE1E70F2999}" type="datetimeFigureOut">
              <a:rPr lang="en-US"/>
              <a:pPr>
                <a:defRPr/>
              </a:pPr>
              <a:t>7/6/2023</a:t>
            </a:fld>
            <a:endParaRPr lang="en-US"/>
          </a:p>
        </p:txBody>
      </p:sp>
      <p:sp>
        <p:nvSpPr>
          <p:cNvPr id="5" name="Footer Placeholder 3">
            <a:extLst>
              <a:ext uri="{FF2B5EF4-FFF2-40B4-BE49-F238E27FC236}">
                <a16:creationId xmlns:a16="http://schemas.microsoft.com/office/drawing/2014/main" id="{2D8B834C-868C-2AF0-202B-D848306FDF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FC09A32A-E95E-2BF3-5824-76B10A731834}"/>
              </a:ext>
            </a:extLst>
          </p:cNvPr>
          <p:cNvSpPr>
            <a:spLocks noGrp="1"/>
          </p:cNvSpPr>
          <p:nvPr>
            <p:ph type="sldNum" sz="quarter" idx="12"/>
          </p:nvPr>
        </p:nvSpPr>
        <p:spPr/>
        <p:txBody>
          <a:bodyPr/>
          <a:lstStyle>
            <a:lvl1pPr>
              <a:defRPr smtClean="0"/>
            </a:lvl1pPr>
          </a:lstStyle>
          <a:p>
            <a:pPr>
              <a:defRPr/>
            </a:pPr>
            <a:fld id="{2352B441-21DE-8F41-9011-6A9212E8C62C}" type="slidenum">
              <a:rPr lang="en-US" altLang="en-US"/>
              <a:pPr>
                <a:defRPr/>
              </a:pPr>
              <a:t>‹#›</a:t>
            </a:fld>
            <a:endParaRPr lang="en-US" altLang="en-US"/>
          </a:p>
        </p:txBody>
      </p:sp>
    </p:spTree>
    <p:extLst>
      <p:ext uri="{BB962C8B-B14F-4D97-AF65-F5344CB8AC3E}">
        <p14:creationId xmlns:p14="http://schemas.microsoft.com/office/powerpoint/2010/main" val="34813584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3477B08-FD92-0887-EB73-5C1328C54A76}"/>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BF77B61B-2F7A-0E3B-B185-B01E9DFC68BD}"/>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25770C7E-9CDF-D54F-61ED-0120CFCECBB3}"/>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918AD28C-8519-5341-99BE-612A61B5881F}" type="datetimeFigureOut">
              <a:rPr lang="en-US"/>
              <a:pPr>
                <a:defRPr/>
              </a:pPr>
              <a:t>7/6/2023</a:t>
            </a:fld>
            <a:endParaRPr lang="en-US"/>
          </a:p>
        </p:txBody>
      </p:sp>
      <p:sp>
        <p:nvSpPr>
          <p:cNvPr id="5" name="Footer Placeholder 4">
            <a:extLst>
              <a:ext uri="{FF2B5EF4-FFF2-40B4-BE49-F238E27FC236}">
                <a16:creationId xmlns:a16="http://schemas.microsoft.com/office/drawing/2014/main" id="{3AD69D4F-C12B-CC21-A0C2-C06F0645428B}"/>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C135AB5E-FF4D-A480-BBD7-FDA942B591A3}"/>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DDC7BE15-7F5C-CF42-97BA-C49B41D54FD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ACAD9E-9035-B0DC-83CC-6D338F61F2B3}"/>
              </a:ext>
            </a:extLst>
          </p:cNvPr>
          <p:cNvSpPr txBox="1"/>
          <p:nvPr/>
        </p:nvSpPr>
        <p:spPr>
          <a:xfrm>
            <a:off x="345057" y="2915728"/>
            <a:ext cx="8505645" cy="1523494"/>
          </a:xfrm>
          <a:prstGeom prst="rect">
            <a:avLst/>
          </a:prstGeom>
          <a:no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SQA Advanced Qualifications in Business Group Awards</a:t>
            </a:r>
          </a:p>
          <a:p>
            <a:endParaRPr lang="en-GB" sz="2300" kern="0" dirty="0">
              <a:solidFill>
                <a:schemeClr val="bg1"/>
              </a:solidFill>
              <a:latin typeface="Arial" panose="020B0604020202020204" pitchFamily="34" charset="0"/>
              <a:cs typeface="Arial" panose="020B0604020202020204" pitchFamily="34" charset="0"/>
            </a:endParaRPr>
          </a:p>
          <a:p>
            <a:r>
              <a:rPr lang="en-GB" sz="2300" kern="0" dirty="0">
                <a:solidFill>
                  <a:schemeClr val="bg1"/>
                </a:solidFill>
                <a:latin typeface="Arial" panose="020B0604020202020204" pitchFamily="34" charset="0"/>
                <a:cs typeface="Arial" panose="020B0604020202020204" pitchFamily="34" charset="0"/>
              </a:rPr>
              <a:t>Business Fundamentals with Emerging Technologies (J5FK 47)</a:t>
            </a:r>
            <a:endParaRPr lang="en-GB" sz="2300" dirty="0">
              <a:solidFill>
                <a:schemeClr val="bg1"/>
              </a:solidFill>
              <a:latin typeface="Arial" panose="020B0604020202020204" pitchFamily="34" charset="0"/>
              <a:cs typeface="Arial" panose="020B0604020202020204" pitchFamily="34" charset="0"/>
            </a:endParaRPr>
          </a:p>
          <a:p>
            <a:r>
              <a:rPr lang="en-GB" sz="2300" kern="0" dirty="0">
                <a:solidFill>
                  <a:schemeClr val="bg1"/>
                </a:solidFill>
                <a:latin typeface="Arial" panose="020B0604020202020204" pitchFamily="34" charset="0"/>
                <a:cs typeface="Arial" panose="020B0604020202020204" pitchFamily="34" charset="0"/>
              </a:rPr>
              <a:t>Business Law: An Introduction (J5AW 47)</a:t>
            </a:r>
            <a:endParaRPr lang="en-GB" sz="23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D835B97-F134-4AE9-BD93-996E9F144DED}"/>
              </a:ext>
            </a:extLst>
          </p:cNvPr>
          <p:cNvSpPr txBox="1"/>
          <p:nvPr/>
        </p:nvSpPr>
        <p:spPr>
          <a:xfrm>
            <a:off x="868363" y="534988"/>
            <a:ext cx="7951787" cy="523875"/>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J5AW 47 Assessment One</a:t>
            </a:r>
            <a:endParaRPr lang="en-US" sz="2800" b="1" kern="0" dirty="0">
              <a:solidFill>
                <a:srgbClr val="1F497D"/>
              </a:solidFill>
              <a:latin typeface="Arial"/>
            </a:endParaRPr>
          </a:p>
        </p:txBody>
      </p:sp>
      <p:sp>
        <p:nvSpPr>
          <p:cNvPr id="8" name="TextBox 7">
            <a:extLst>
              <a:ext uri="{FF2B5EF4-FFF2-40B4-BE49-F238E27FC236}">
                <a16:creationId xmlns:a16="http://schemas.microsoft.com/office/drawing/2014/main" id="{9ADB6875-6D63-234F-9FE4-23ED8122B17C}"/>
              </a:ext>
            </a:extLst>
          </p:cNvPr>
          <p:cNvSpPr txBox="1"/>
          <p:nvPr/>
        </p:nvSpPr>
        <p:spPr>
          <a:xfrm>
            <a:off x="549275" y="1058863"/>
            <a:ext cx="7556500" cy="2420150"/>
          </a:xfrm>
          <a:prstGeom prst="rect">
            <a:avLst/>
          </a:prstGeom>
          <a:noFill/>
        </p:spPr>
        <p:txBody>
          <a:bodyPr>
            <a:spAutoFit/>
          </a:bodyPr>
          <a:lstStyle/>
          <a:p>
            <a:pPr defTabSz="914400" eaLnBrk="1" hangingPunct="1">
              <a:spcBef>
                <a:spcPct val="20000"/>
              </a:spcBef>
              <a:defRPr/>
            </a:pP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a:defRPr/>
            </a:pPr>
            <a:r>
              <a:rPr lang="en-GB" b="1" dirty="0">
                <a:solidFill>
                  <a:srgbClr val="002060"/>
                </a:solidFill>
                <a:latin typeface="Arial" panose="020B0604020202020204" pitchFamily="34" charset="0"/>
                <a:cs typeface="Arial" panose="020B0604020202020204" pitchFamily="34" charset="0"/>
              </a:rPr>
              <a:t>The different sectors of the UK Economy, and the main sectors of industry. Areas to be covered are:</a:t>
            </a:r>
          </a:p>
          <a:p>
            <a:pPr>
              <a:defRPr/>
            </a:pPr>
            <a:endParaRPr lang="en-GB" dirty="0">
              <a:solidFill>
                <a:srgbClr val="002060"/>
              </a:solidFill>
              <a:latin typeface="Arial" panose="020B0604020202020204" pitchFamily="34" charset="0"/>
              <a:cs typeface="Arial" panose="020B0604020202020204" pitchFamily="34" charset="0"/>
            </a:endParaRPr>
          </a:p>
          <a:p>
            <a:pPr marL="342900" defTabSz="914400" eaLnBrk="1" hangingPunct="1">
              <a:lnSpc>
                <a:spcPct val="150000"/>
              </a:lnSpc>
              <a:spcBef>
                <a:spcPct val="20000"/>
              </a:spcBef>
              <a:defRPr/>
            </a:pPr>
            <a:r>
              <a:rPr lang="en-GB" dirty="0">
                <a:solidFill>
                  <a:srgbClr val="002060"/>
                </a:solidFill>
                <a:effectLst/>
                <a:latin typeface="Arial" panose="020B0604020202020204" pitchFamily="34" charset="0"/>
                <a:cs typeface="Arial" panose="020B0604020202020204" pitchFamily="34" charset="0"/>
              </a:rPr>
              <a:t>♦ 	Consumer law</a:t>
            </a:r>
            <a:br>
              <a:rPr lang="en-GB" dirty="0">
                <a:solidFill>
                  <a:srgbClr val="002060"/>
                </a:solidFill>
                <a:latin typeface="Arial" panose="020B0604020202020204" pitchFamily="34" charset="0"/>
                <a:cs typeface="Arial" panose="020B0604020202020204" pitchFamily="34" charset="0"/>
              </a:rPr>
            </a:br>
            <a:r>
              <a:rPr lang="en-GB" dirty="0">
                <a:solidFill>
                  <a:srgbClr val="002060"/>
                </a:solidFill>
                <a:effectLst/>
                <a:latin typeface="Arial" panose="020B0604020202020204" pitchFamily="34" charset="0"/>
                <a:cs typeface="Arial" panose="020B0604020202020204" pitchFamily="34" charset="0"/>
              </a:rPr>
              <a:t>♦ 	Employment law</a:t>
            </a:r>
            <a:br>
              <a:rPr lang="en-GB" dirty="0">
                <a:solidFill>
                  <a:srgbClr val="002060"/>
                </a:solidFill>
                <a:latin typeface="Arial" panose="020B0604020202020204" pitchFamily="34" charset="0"/>
                <a:cs typeface="Arial" panose="020B0604020202020204" pitchFamily="34" charset="0"/>
              </a:rPr>
            </a:br>
            <a:r>
              <a:rPr lang="en-GB" dirty="0">
                <a:solidFill>
                  <a:srgbClr val="002060"/>
                </a:solidFill>
                <a:effectLst/>
                <a:latin typeface="Arial" panose="020B0604020202020204" pitchFamily="34" charset="0"/>
                <a:cs typeface="Arial" panose="020B0604020202020204" pitchFamily="34" charset="0"/>
              </a:rPr>
              <a:t>♦ 	Data Protection legislation</a:t>
            </a:r>
            <a:endParaRPr lang="en-GB"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D4D2CF2-F71B-E09C-C5C3-BED969C926F6}"/>
              </a:ext>
            </a:extLst>
          </p:cNvPr>
          <p:cNvSpPr txBox="1"/>
          <p:nvPr/>
        </p:nvSpPr>
        <p:spPr>
          <a:xfrm>
            <a:off x="868363" y="534988"/>
            <a:ext cx="7951787" cy="954087"/>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Business Law: An Introduction (J5AW 47)</a:t>
            </a:r>
          </a:p>
          <a:p>
            <a:pPr algn="ctr" defTabSz="914400" eaLnBrk="1" hangingPunct="1">
              <a:tabLst>
                <a:tab pos="6724650" algn="l"/>
              </a:tabLst>
              <a:defRPr/>
            </a:pPr>
            <a:endParaRPr lang="en-US" sz="28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2A8DB6AC-2C48-DF19-DF30-310E1D2E36E2}"/>
              </a:ext>
            </a:extLst>
          </p:cNvPr>
          <p:cNvSpPr txBox="1"/>
          <p:nvPr/>
        </p:nvSpPr>
        <p:spPr>
          <a:xfrm>
            <a:off x="733425" y="1209675"/>
            <a:ext cx="7556500" cy="3282950"/>
          </a:xfrm>
          <a:prstGeom prst="rect">
            <a:avLst/>
          </a:prstGeom>
          <a:noFill/>
        </p:spPr>
        <p:txBody>
          <a:bodyPr>
            <a:spAutoFit/>
          </a:bodyPr>
          <a:lstStyle/>
          <a:p>
            <a:pPr defTabSz="914400" eaLnBrk="1" hangingPunct="1">
              <a:spcBef>
                <a:spcPct val="20000"/>
              </a:spcBef>
              <a:defRPr/>
            </a:pPr>
            <a:r>
              <a:rPr lang="en-GB" sz="2400" b="1" dirty="0">
                <a:solidFill>
                  <a:srgbClr val="002060"/>
                </a:solidFill>
                <a:latin typeface="Arial" panose="020B0604020202020204" pitchFamily="34" charset="0"/>
                <a:cs typeface="Arial" panose="020B0604020202020204" pitchFamily="34" charset="0"/>
              </a:rPr>
              <a:t>Outcome Two</a:t>
            </a:r>
            <a:br>
              <a:rPr lang="en-GB" sz="2400" b="1" dirty="0">
                <a:solidFill>
                  <a:srgbClr val="002060"/>
                </a:solidFill>
                <a:latin typeface="Arial" panose="020B0604020202020204" pitchFamily="34" charset="0"/>
                <a:cs typeface="Arial" panose="020B0604020202020204" pitchFamily="34" charset="0"/>
              </a:rPr>
            </a:br>
            <a:r>
              <a:rPr lang="en-GB" sz="2400" dirty="0">
                <a:solidFill>
                  <a:srgbClr val="002060"/>
                </a:solidFill>
                <a:latin typeface="Arial" panose="020B0604020202020204" pitchFamily="34" charset="0"/>
                <a:cs typeface="Arial" panose="020B0604020202020204" pitchFamily="34" charset="0"/>
              </a:rPr>
              <a:t>Explain the law of contract.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Creation of a contract</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Defective contracts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Misrepresentation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Breach of contract</a:t>
            </a:r>
            <a:endParaRPr lang="en-GB" sz="2400" kern="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1CB4069-D95F-CCDE-0CB0-953FF8CC2B3C}"/>
              </a:ext>
            </a:extLst>
          </p:cNvPr>
          <p:cNvSpPr txBox="1"/>
          <p:nvPr/>
        </p:nvSpPr>
        <p:spPr>
          <a:xfrm>
            <a:off x="868363" y="534988"/>
            <a:ext cx="7951787" cy="523875"/>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J5AW 47 Assessment Two</a:t>
            </a:r>
            <a:endParaRPr lang="en-US" sz="2800" b="1" kern="0" dirty="0">
              <a:solidFill>
                <a:srgbClr val="1F497D"/>
              </a:solidFill>
              <a:latin typeface="Arial"/>
            </a:endParaRPr>
          </a:p>
        </p:txBody>
      </p:sp>
      <p:sp>
        <p:nvSpPr>
          <p:cNvPr id="31746" name="TextBox 7">
            <a:extLst>
              <a:ext uri="{FF2B5EF4-FFF2-40B4-BE49-F238E27FC236}">
                <a16:creationId xmlns:a16="http://schemas.microsoft.com/office/drawing/2014/main" id="{96781400-487E-1308-DCD5-EAFAFAEDDF86}"/>
              </a:ext>
            </a:extLst>
          </p:cNvPr>
          <p:cNvSpPr txBox="1">
            <a:spLocks noChangeArrowheads="1"/>
          </p:cNvSpPr>
          <p:nvPr/>
        </p:nvSpPr>
        <p:spPr bwMode="auto">
          <a:xfrm>
            <a:off x="541338" y="1458913"/>
            <a:ext cx="75565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defTabSz="914400" eaLnBrk="1" hangingPunct="1">
              <a:spcBef>
                <a:spcPct val="20000"/>
              </a:spcBef>
            </a:pPr>
            <a:br>
              <a:rPr lang="en-GB" altLang="en-US" sz="800" b="1" dirty="0">
                <a:solidFill>
                  <a:srgbClr val="002060"/>
                </a:solidFill>
                <a:latin typeface="Arial" panose="020B0604020202020204" pitchFamily="34" charset="0"/>
                <a:cs typeface="Arial" panose="020B0604020202020204" pitchFamily="34" charset="0"/>
              </a:rPr>
            </a:br>
            <a:endParaRPr lang="en-GB" altLang="en-US" sz="800" b="1" dirty="0">
              <a:solidFill>
                <a:srgbClr val="002060"/>
              </a:solidFill>
              <a:latin typeface="Arial" panose="020B0604020202020204" pitchFamily="34" charset="0"/>
              <a:cs typeface="Arial" panose="020B0604020202020204" pitchFamily="34" charset="0"/>
            </a:endParaRPr>
          </a:p>
          <a:p>
            <a:pPr defTabSz="914400"/>
            <a:r>
              <a:rPr lang="en-GB" altLang="en-US" dirty="0">
                <a:solidFill>
                  <a:srgbClr val="002060"/>
                </a:solidFill>
                <a:latin typeface="Arial" panose="020B0604020202020204" pitchFamily="34" charset="0"/>
                <a:cs typeface="Arial" panose="020B0604020202020204" pitchFamily="34" charset="0"/>
              </a:rPr>
              <a:t>An invigilated, open book activity, using any source of information candidates choose.</a:t>
            </a:r>
          </a:p>
          <a:p>
            <a:pPr defTabSz="914400"/>
            <a:endParaRPr lang="en-GB" altLang="en-US" dirty="0">
              <a:solidFill>
                <a:srgbClr val="002060"/>
              </a:solidFill>
              <a:latin typeface="Arial" panose="020B0604020202020204" pitchFamily="34" charset="0"/>
              <a:cs typeface="Arial" panose="020B0604020202020204" pitchFamily="34" charset="0"/>
            </a:endParaRPr>
          </a:p>
          <a:p>
            <a:pPr defTabSz="914400"/>
            <a:r>
              <a:rPr lang="en-GB" altLang="en-US" b="1" dirty="0">
                <a:solidFill>
                  <a:srgbClr val="002060"/>
                </a:solidFill>
                <a:latin typeface="Arial" panose="020B0604020202020204" pitchFamily="34" charset="0"/>
                <a:cs typeface="Arial" panose="020B0604020202020204" pitchFamily="34" charset="0"/>
              </a:rPr>
              <a:t>This remains close to existing ASP with only small edits.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8FED96-BC26-15A5-C63C-1C2618D12A5B}"/>
              </a:ext>
            </a:extLst>
          </p:cNvPr>
          <p:cNvSpPr txBox="1"/>
          <p:nvPr/>
        </p:nvSpPr>
        <p:spPr>
          <a:xfrm>
            <a:off x="868363" y="534988"/>
            <a:ext cx="7951787" cy="954087"/>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Business Law: An Introduction (J5AW 47)</a:t>
            </a:r>
          </a:p>
          <a:p>
            <a:pPr algn="ctr" defTabSz="914400" eaLnBrk="1" hangingPunct="1">
              <a:tabLst>
                <a:tab pos="6724650" algn="l"/>
              </a:tabLst>
              <a:defRPr/>
            </a:pPr>
            <a:endParaRPr lang="en-US" sz="28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BFBB208C-6FF4-D372-87CC-48E21FADD8AE}"/>
              </a:ext>
            </a:extLst>
          </p:cNvPr>
          <p:cNvSpPr txBox="1"/>
          <p:nvPr/>
        </p:nvSpPr>
        <p:spPr>
          <a:xfrm>
            <a:off x="733425" y="1209675"/>
            <a:ext cx="7556500" cy="3654425"/>
          </a:xfrm>
          <a:prstGeom prst="rect">
            <a:avLst/>
          </a:prstGeom>
          <a:noFill/>
        </p:spPr>
        <p:txBody>
          <a:bodyPr>
            <a:spAutoFit/>
          </a:bodyPr>
          <a:lstStyle/>
          <a:p>
            <a:pPr defTabSz="914400" eaLnBrk="1" hangingPunct="1">
              <a:spcBef>
                <a:spcPct val="20000"/>
              </a:spcBef>
              <a:defRPr/>
            </a:pPr>
            <a:r>
              <a:rPr lang="en-GB" sz="2400" b="1" dirty="0">
                <a:solidFill>
                  <a:srgbClr val="002060"/>
                </a:solidFill>
                <a:latin typeface="Arial" panose="020B0604020202020204" pitchFamily="34" charset="0"/>
                <a:cs typeface="Arial" panose="020B0604020202020204" pitchFamily="34" charset="0"/>
              </a:rPr>
              <a:t>Outcome Three</a:t>
            </a:r>
            <a:br>
              <a:rPr lang="en-GB" sz="2400" b="1" dirty="0">
                <a:solidFill>
                  <a:srgbClr val="002060"/>
                </a:solidFill>
                <a:latin typeface="Arial" panose="020B0604020202020204" pitchFamily="34" charset="0"/>
                <a:cs typeface="Arial" panose="020B0604020202020204" pitchFamily="34" charset="0"/>
              </a:rPr>
            </a:br>
            <a:r>
              <a:rPr lang="en-GB" sz="2400" dirty="0">
                <a:solidFill>
                  <a:srgbClr val="002060"/>
                </a:solidFill>
                <a:latin typeface="Arial" panose="020B0604020202020204" pitchFamily="34" charset="0"/>
                <a:cs typeface="Arial" panose="020B0604020202020204" pitchFamily="34" charset="0"/>
              </a:rPr>
              <a:t>Compare and contrast the legal characteristics of the various types of business organisations.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Sole traders and partnerships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Private limited companies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Public limited companies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Third sector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AE563AD-5996-B1EF-974F-476D7FA26CD9}"/>
              </a:ext>
            </a:extLst>
          </p:cNvPr>
          <p:cNvSpPr txBox="1"/>
          <p:nvPr/>
        </p:nvSpPr>
        <p:spPr>
          <a:xfrm>
            <a:off x="868363" y="534988"/>
            <a:ext cx="7951787" cy="523875"/>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J5AW 47 Assessment Three</a:t>
            </a:r>
            <a:endParaRPr lang="en-US" sz="2800" b="1" kern="0" dirty="0">
              <a:solidFill>
                <a:srgbClr val="1F497D"/>
              </a:solidFill>
              <a:latin typeface="Arial"/>
            </a:endParaRPr>
          </a:p>
        </p:txBody>
      </p:sp>
      <p:sp>
        <p:nvSpPr>
          <p:cNvPr id="8" name="TextBox 7">
            <a:extLst>
              <a:ext uri="{FF2B5EF4-FFF2-40B4-BE49-F238E27FC236}">
                <a16:creationId xmlns:a16="http://schemas.microsoft.com/office/drawing/2014/main" id="{94E44FA3-0598-87C4-D66E-7020663DF3E9}"/>
              </a:ext>
            </a:extLst>
          </p:cNvPr>
          <p:cNvSpPr txBox="1"/>
          <p:nvPr/>
        </p:nvSpPr>
        <p:spPr>
          <a:xfrm>
            <a:off x="549275" y="1058863"/>
            <a:ext cx="7556500" cy="3389646"/>
          </a:xfrm>
          <a:prstGeom prst="rect">
            <a:avLst/>
          </a:prstGeom>
          <a:noFill/>
        </p:spPr>
        <p:txBody>
          <a:bodyPr>
            <a:spAutoFit/>
          </a:bodyPr>
          <a:lstStyle/>
          <a:p>
            <a:pPr defTabSz="914400" eaLnBrk="1" hangingPunct="1">
              <a:spcBef>
                <a:spcPct val="20000"/>
              </a:spcBef>
              <a:defRPr/>
            </a:pP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defTabSz="914400" eaLnBrk="1" hangingPunct="1">
              <a:lnSpc>
                <a:spcPct val="150000"/>
              </a:lnSpc>
              <a:spcBef>
                <a:spcPct val="20000"/>
              </a:spcBef>
              <a:defRPr/>
            </a:pPr>
            <a:r>
              <a:rPr lang="en-GB" b="1" dirty="0">
                <a:solidFill>
                  <a:srgbClr val="002060"/>
                </a:solidFill>
                <a:latin typeface="Arial" panose="020B0604020202020204" pitchFamily="34" charset="0"/>
                <a:cs typeface="Arial" panose="020B0604020202020204" pitchFamily="34" charset="0"/>
              </a:rPr>
              <a:t>Introduce the key characteristics of:</a:t>
            </a:r>
          </a:p>
          <a:p>
            <a:pPr>
              <a:defRPr/>
            </a:pPr>
            <a:endParaRPr lang="en-GB" dirty="0">
              <a:solidFill>
                <a:srgbClr val="002060"/>
              </a:solidFill>
              <a:latin typeface="Arial" panose="020B0604020202020204" pitchFamily="34" charset="0"/>
              <a:cs typeface="Arial" panose="020B0604020202020204" pitchFamily="34" charset="0"/>
            </a:endParaRP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Sole Traders and Partnerships</a:t>
            </a: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Private Limited Companies</a:t>
            </a: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Public Limited Companies</a:t>
            </a: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Third Sector Organisations</a:t>
            </a:r>
          </a:p>
          <a:p>
            <a:pPr marL="342900" indent="-342900" defTabSz="914400" eaLnBrk="1" hangingPunct="1">
              <a:lnSpc>
                <a:spcPct val="150000"/>
              </a:lnSpc>
              <a:spcBef>
                <a:spcPct val="20000"/>
              </a:spcBef>
              <a:buFont typeface="Wingdings" pitchFamily="2" charset="2"/>
              <a:buChar char="w"/>
              <a:defRPr/>
            </a:pPr>
            <a:endParaRPr lang="en-GB"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B969C52-076E-4219-1EAB-485A2B6C0E45}"/>
              </a:ext>
            </a:extLst>
          </p:cNvPr>
          <p:cNvSpPr txBox="1"/>
          <p:nvPr/>
        </p:nvSpPr>
        <p:spPr>
          <a:xfrm>
            <a:off x="500063" y="330200"/>
            <a:ext cx="7951787" cy="647700"/>
          </a:xfrm>
          <a:prstGeom prst="rect">
            <a:avLst/>
          </a:prstGeom>
          <a:noFill/>
        </p:spPr>
        <p:txBody>
          <a:bodyPr>
            <a:spAutoFit/>
          </a:bodyPr>
          <a:lstStyle/>
          <a:p>
            <a:pPr algn="ctr" defTabSz="914400" eaLnBrk="1" hangingPunct="1">
              <a:tabLst>
                <a:tab pos="6724650" algn="l"/>
              </a:tabLst>
              <a:defRPr/>
            </a:pPr>
            <a:r>
              <a:rPr lang="en-GB" sz="3600" b="1" kern="0" dirty="0">
                <a:solidFill>
                  <a:srgbClr val="002060"/>
                </a:solidFill>
                <a:latin typeface="Arial" panose="020B0604020202020204" pitchFamily="34" charset="0"/>
                <a:cs typeface="Arial" panose="020B0604020202020204" pitchFamily="34" charset="0"/>
              </a:rPr>
              <a:t>My Aims Today</a:t>
            </a:r>
            <a:endParaRPr lang="en-US" sz="3600" b="1"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4FDA5D9-C043-5355-C825-0290DE9266E1}"/>
              </a:ext>
            </a:extLst>
          </p:cNvPr>
          <p:cNvSpPr txBox="1"/>
          <p:nvPr/>
        </p:nvSpPr>
        <p:spPr>
          <a:xfrm>
            <a:off x="500063" y="1103313"/>
            <a:ext cx="7556500" cy="2899255"/>
          </a:xfrm>
          <a:prstGeom prst="rect">
            <a:avLst/>
          </a:prstGeom>
          <a:noFill/>
        </p:spPr>
        <p:txBody>
          <a:bodyPr>
            <a:spAutoFit/>
          </a:bodyPr>
          <a:lstStyle/>
          <a:p>
            <a:pPr defTabSz="914400" eaLnBrk="1" hangingPunct="1">
              <a:spcBef>
                <a:spcPct val="20000"/>
              </a:spcBef>
              <a:defRPr/>
            </a:pPr>
            <a:r>
              <a:rPr lang="en-GB" sz="2400" kern="0" dirty="0">
                <a:solidFill>
                  <a:srgbClr val="002060"/>
                </a:solidFill>
                <a:latin typeface="Arial" panose="020B0604020202020204" pitchFamily="34" charset="0"/>
                <a:cs typeface="Arial" panose="020B0604020202020204" pitchFamily="34" charset="0"/>
              </a:rPr>
              <a:t>To provide a brief background and overview to the new Business Fundamentals with Emerging Technologies (J5FK 47) and the updated Business Law Unit (J5AW 47) Specifications.</a:t>
            </a:r>
          </a:p>
          <a:p>
            <a:pPr defTabSz="914400" eaLnBrk="1" hangingPunct="1">
              <a:spcBef>
                <a:spcPct val="20000"/>
              </a:spcBef>
              <a:defRPr/>
            </a:pPr>
            <a:endParaRPr lang="en-GB" sz="2400" kern="0" dirty="0">
              <a:solidFill>
                <a:srgbClr val="002060"/>
              </a:solidFill>
              <a:latin typeface="Arial" panose="020B0604020202020204" pitchFamily="34" charset="0"/>
              <a:cs typeface="Arial" panose="020B0604020202020204" pitchFamily="34" charset="0"/>
            </a:endParaRPr>
          </a:p>
          <a:p>
            <a:pPr defTabSz="914400" eaLnBrk="1" hangingPunct="1">
              <a:spcBef>
                <a:spcPct val="20000"/>
              </a:spcBef>
              <a:defRPr/>
            </a:pPr>
            <a:r>
              <a:rPr lang="en-GB" sz="2400" kern="0" dirty="0">
                <a:solidFill>
                  <a:srgbClr val="002060"/>
                </a:solidFill>
                <a:latin typeface="Arial" panose="020B0604020202020204" pitchFamily="34" charset="0"/>
                <a:cs typeface="Arial" panose="020B0604020202020204" pitchFamily="34" charset="0"/>
              </a:rPr>
              <a:t>To briefly discuss the accompanying ASPs</a:t>
            </a:r>
          </a:p>
          <a:p>
            <a:pPr defTabSz="914400" eaLnBrk="1" hangingPunct="1">
              <a:spcBef>
                <a:spcPct val="20000"/>
              </a:spcBef>
              <a:defRPr/>
            </a:pPr>
            <a:endParaRPr lang="en-GB" sz="2400" kern="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7CF7871-902F-DF17-D326-78FCD8AB4433}"/>
              </a:ext>
            </a:extLst>
          </p:cNvPr>
          <p:cNvSpPr txBox="1"/>
          <p:nvPr/>
        </p:nvSpPr>
        <p:spPr>
          <a:xfrm>
            <a:off x="868363" y="534988"/>
            <a:ext cx="7951787" cy="1384300"/>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Business Fundamentals with Emerging Technologies (J5FK 47)</a:t>
            </a:r>
          </a:p>
          <a:p>
            <a:pPr algn="ctr" defTabSz="914400" eaLnBrk="1" hangingPunct="1">
              <a:tabLst>
                <a:tab pos="6724650" algn="l"/>
              </a:tabLst>
              <a:defRPr/>
            </a:pPr>
            <a:endParaRPr lang="en-US" sz="28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03A2144E-994C-617B-0950-58ED437A7173}"/>
              </a:ext>
            </a:extLst>
          </p:cNvPr>
          <p:cNvSpPr txBox="1"/>
          <p:nvPr/>
        </p:nvSpPr>
        <p:spPr>
          <a:xfrm>
            <a:off x="496888" y="1789113"/>
            <a:ext cx="7556500" cy="3046988"/>
          </a:xfrm>
          <a:prstGeom prst="rect">
            <a:avLst/>
          </a:prstGeom>
          <a:noFill/>
        </p:spPr>
        <p:txBody>
          <a:bodyPr>
            <a:spAutoFit/>
          </a:bodyPr>
          <a:lstStyle/>
          <a:p>
            <a:pPr defTabSz="914400" eaLnBrk="1" hangingPunct="1">
              <a:spcBef>
                <a:spcPct val="20000"/>
              </a:spcBef>
              <a:defRPr/>
            </a:pPr>
            <a:r>
              <a:rPr lang="en-GB" sz="2400" b="1" dirty="0">
                <a:solidFill>
                  <a:srgbClr val="002060"/>
                </a:solidFill>
                <a:latin typeface="Arial" panose="020B0604020202020204" pitchFamily="34" charset="0"/>
                <a:cs typeface="Arial" panose="020B0604020202020204" pitchFamily="34" charset="0"/>
              </a:rPr>
              <a:t>Outcome One</a:t>
            </a:r>
            <a:br>
              <a:rPr lang="en-GB" sz="800" b="1" dirty="0">
                <a:solidFill>
                  <a:srgbClr val="002060"/>
                </a:solidFill>
                <a:latin typeface="Arial" panose="020B0604020202020204" pitchFamily="34" charset="0"/>
                <a:cs typeface="Arial" panose="020B0604020202020204" pitchFamily="34" charset="0"/>
              </a:rPr>
            </a:br>
            <a:r>
              <a:rPr lang="en-GB" sz="2400" dirty="0">
                <a:solidFill>
                  <a:srgbClr val="002060"/>
                </a:solidFill>
                <a:latin typeface="Arial" panose="020B0604020202020204" pitchFamily="34" charset="0"/>
                <a:cs typeface="Arial" panose="020B0604020202020204" pitchFamily="34" charset="0"/>
              </a:rPr>
              <a:t>Sectors of the economy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Legal entities of organisations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Stakeholders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Globalisation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Import and export markets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Emerging technology-based business models</a:t>
            </a:r>
            <a:endParaRPr lang="en-GB" sz="2400" kern="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0BB2073-9D23-E45E-E0B4-7A6C0CD433F2}"/>
              </a:ext>
            </a:extLst>
          </p:cNvPr>
          <p:cNvSpPr txBox="1"/>
          <p:nvPr/>
        </p:nvSpPr>
        <p:spPr>
          <a:xfrm>
            <a:off x="868363" y="534988"/>
            <a:ext cx="7951787" cy="523875"/>
          </a:xfrm>
          <a:prstGeom prst="rect">
            <a:avLst/>
          </a:prstGeom>
          <a:noFill/>
        </p:spPr>
        <p:txBody>
          <a:bodyPr>
            <a:spAutoFit/>
          </a:bodyPr>
          <a:lstStyle/>
          <a:p>
            <a:pPr algn="ctr" defTabSz="914400" eaLnBrk="1" hangingPunct="1">
              <a:tabLst>
                <a:tab pos="6724650" algn="l"/>
              </a:tabLst>
              <a:defRPr/>
            </a:pPr>
            <a:r>
              <a:rPr lang="en-GB" sz="2800" b="1" kern="0" dirty="0">
                <a:solidFill>
                  <a:srgbClr val="002060"/>
                </a:solidFill>
                <a:latin typeface="Arial" panose="020B0604020202020204" pitchFamily="34" charset="0"/>
                <a:cs typeface="Arial" panose="020B0604020202020204" pitchFamily="34" charset="0"/>
              </a:rPr>
              <a:t>J5FK 47 Assessment One</a:t>
            </a:r>
            <a:endParaRPr lang="en-US" sz="2800" b="1"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BC67876-4C59-1763-875D-43D193EE4613}"/>
              </a:ext>
            </a:extLst>
          </p:cNvPr>
          <p:cNvSpPr txBox="1"/>
          <p:nvPr/>
        </p:nvSpPr>
        <p:spPr>
          <a:xfrm>
            <a:off x="549275" y="1058863"/>
            <a:ext cx="7556500" cy="3717941"/>
          </a:xfrm>
          <a:prstGeom prst="rect">
            <a:avLst/>
          </a:prstGeom>
          <a:noFill/>
        </p:spPr>
        <p:txBody>
          <a:bodyPr wrap="square">
            <a:spAutoFit/>
          </a:bodyPr>
          <a:lstStyle/>
          <a:p>
            <a:pPr defTabSz="914400" eaLnBrk="1" hangingPunct="1">
              <a:spcBef>
                <a:spcPct val="20000"/>
              </a:spcBef>
              <a:defRPr/>
            </a:pP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a:defRPr/>
            </a:pPr>
            <a:r>
              <a:rPr lang="en-GB" b="1" dirty="0">
                <a:solidFill>
                  <a:srgbClr val="002060"/>
                </a:solidFill>
                <a:latin typeface="Arial" panose="020B0604020202020204" pitchFamily="34" charset="0"/>
                <a:cs typeface="Arial" panose="020B0604020202020204" pitchFamily="34" charset="0"/>
              </a:rPr>
              <a:t>A portfolio of evidence that incorporates the following areas. </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The different sectors of the UK Economy, and the main sectors of industry. </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The different types of business structure in the UK and the legal requirements you must adhere to when setting one up.</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Explain what the term stakeholder means, in a business context. Introduce four typical business stakeholders.</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Explain globalism and its opportunities and threats in a UK context</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Explain globalism and contextualise it by looking at the opportunities and threats it poses to the UK business environment</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Identify the main UK import and export markets.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33FD130-3D25-E2A7-B70B-16F6A15D6226}"/>
              </a:ext>
            </a:extLst>
          </p:cNvPr>
          <p:cNvSpPr txBox="1"/>
          <p:nvPr/>
        </p:nvSpPr>
        <p:spPr>
          <a:xfrm>
            <a:off x="868363" y="534988"/>
            <a:ext cx="7951787" cy="1384300"/>
          </a:xfrm>
          <a:prstGeom prst="rect">
            <a:avLst/>
          </a:prstGeom>
          <a:noFill/>
        </p:spPr>
        <p:txBody>
          <a:bodyPr>
            <a:spAutoFit/>
          </a:bodyPr>
          <a:lstStyle/>
          <a:p>
            <a:pPr algn="ctr" defTabSz="914400" eaLnBrk="1" hangingPunct="1">
              <a:tabLst>
                <a:tab pos="6724650" algn="l"/>
              </a:tabLst>
              <a:defRPr/>
            </a:pPr>
            <a:r>
              <a:rPr lang="en-GB" sz="2800" b="1" kern="0" dirty="0">
                <a:solidFill>
                  <a:srgbClr val="002060"/>
                </a:solidFill>
                <a:latin typeface="Arial" panose="020B0604020202020204" pitchFamily="34" charset="0"/>
                <a:cs typeface="Arial" panose="020B0604020202020204" pitchFamily="34" charset="0"/>
              </a:rPr>
              <a:t>Business Fundamentals with Emerging Technologies (J5FK 47)</a:t>
            </a:r>
          </a:p>
          <a:p>
            <a:pPr algn="ctr" defTabSz="914400" eaLnBrk="1" hangingPunct="1">
              <a:tabLst>
                <a:tab pos="6724650" algn="l"/>
              </a:tabLst>
              <a:defRPr/>
            </a:pPr>
            <a:endParaRPr lang="en-US" sz="2800" b="1"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6AB30EB-AFE2-158A-9119-9F0CEB9F3B40}"/>
              </a:ext>
            </a:extLst>
          </p:cNvPr>
          <p:cNvSpPr txBox="1"/>
          <p:nvPr/>
        </p:nvSpPr>
        <p:spPr>
          <a:xfrm>
            <a:off x="496888" y="1789113"/>
            <a:ext cx="7556500" cy="2357437"/>
          </a:xfrm>
          <a:prstGeom prst="rect">
            <a:avLst/>
          </a:prstGeom>
          <a:noFill/>
        </p:spPr>
        <p:txBody>
          <a:bodyPr>
            <a:spAutoFit/>
          </a:bodyPr>
          <a:lstStyle/>
          <a:p>
            <a:pPr defTabSz="914400" eaLnBrk="1" hangingPunct="1">
              <a:spcBef>
                <a:spcPct val="20000"/>
              </a:spcBef>
              <a:defRPr/>
            </a:pPr>
            <a:r>
              <a:rPr lang="en-GB" sz="2400" b="1" dirty="0">
                <a:solidFill>
                  <a:srgbClr val="002060"/>
                </a:solidFill>
                <a:latin typeface="Arial" panose="020B0604020202020204" pitchFamily="34" charset="0"/>
                <a:cs typeface="Arial" panose="020B0604020202020204" pitchFamily="34" charset="0"/>
              </a:rPr>
              <a:t>Outcome Two</a:t>
            </a: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Demographic cohorts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Workforce diversity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Artificial intelligence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Currently emerging technology</a:t>
            </a:r>
            <a:endParaRPr lang="en-GB" sz="2400" kern="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8EB6F1F-15F0-67B5-0DDC-7DB4D99C8DDF}"/>
              </a:ext>
            </a:extLst>
          </p:cNvPr>
          <p:cNvSpPr txBox="1"/>
          <p:nvPr/>
        </p:nvSpPr>
        <p:spPr>
          <a:xfrm>
            <a:off x="868363" y="534988"/>
            <a:ext cx="7951787" cy="523875"/>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J5FK 47 Assessment Two</a:t>
            </a:r>
            <a:endParaRPr lang="en-US" sz="2800" b="1" kern="0" dirty="0">
              <a:solidFill>
                <a:srgbClr val="1F497D"/>
              </a:solidFill>
              <a:latin typeface="Arial"/>
            </a:endParaRPr>
          </a:p>
        </p:txBody>
      </p:sp>
      <p:sp>
        <p:nvSpPr>
          <p:cNvPr id="8" name="TextBox 7">
            <a:extLst>
              <a:ext uri="{FF2B5EF4-FFF2-40B4-BE49-F238E27FC236}">
                <a16:creationId xmlns:a16="http://schemas.microsoft.com/office/drawing/2014/main" id="{EDD9E547-9BAB-0284-56DC-A2F3F60DF610}"/>
              </a:ext>
            </a:extLst>
          </p:cNvPr>
          <p:cNvSpPr txBox="1"/>
          <p:nvPr/>
        </p:nvSpPr>
        <p:spPr>
          <a:xfrm>
            <a:off x="549275" y="1058863"/>
            <a:ext cx="7556500" cy="3563937"/>
          </a:xfrm>
          <a:prstGeom prst="rect">
            <a:avLst/>
          </a:prstGeom>
          <a:noFill/>
        </p:spPr>
        <p:txBody>
          <a:bodyPr>
            <a:spAutoFit/>
          </a:bodyPr>
          <a:lstStyle/>
          <a:p>
            <a:pPr defTabSz="914400" eaLnBrk="1" hangingPunct="1">
              <a:spcBef>
                <a:spcPct val="20000"/>
              </a:spcBef>
              <a:defRPr/>
            </a:pP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a:defRPr/>
            </a:pPr>
            <a:r>
              <a:rPr lang="en-GB" b="1" dirty="0">
                <a:solidFill>
                  <a:srgbClr val="002060"/>
                </a:solidFill>
                <a:latin typeface="Arial" panose="020B0604020202020204" pitchFamily="34" charset="0"/>
                <a:cs typeface="Arial" panose="020B0604020202020204" pitchFamily="34" charset="0"/>
              </a:rPr>
              <a:t>A business report which demonstrates your understanding of key factors affecting the modern organisation and how it may affect how the organisation is managed. The different sectors of the UK Economy, and the main sectors of industry. </a:t>
            </a:r>
          </a:p>
          <a:p>
            <a:pPr>
              <a:defRPr/>
            </a:pPr>
            <a:endParaRPr lang="en-GB" b="1" dirty="0">
              <a:solidFill>
                <a:srgbClr val="002060"/>
              </a:solidFill>
              <a:latin typeface="Arial" panose="020B0604020202020204" pitchFamily="34" charset="0"/>
              <a:cs typeface="Arial" panose="020B0604020202020204" pitchFamily="34" charset="0"/>
            </a:endParaRP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Demographic Cohorts </a:t>
            </a: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Workforce Diversity.</a:t>
            </a: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Artificial Intelligence </a:t>
            </a:r>
          </a:p>
          <a:p>
            <a:pPr marL="342900" indent="-342900" defTabSz="914400" eaLnBrk="1" hangingPunct="1">
              <a:lnSpc>
                <a:spcPct val="150000"/>
              </a:lnSpc>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Business Models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0A9DCB9-8399-DCED-A5A6-9EAEDDFEB5D6}"/>
              </a:ext>
            </a:extLst>
          </p:cNvPr>
          <p:cNvSpPr txBox="1"/>
          <p:nvPr/>
        </p:nvSpPr>
        <p:spPr>
          <a:xfrm>
            <a:off x="868363" y="534988"/>
            <a:ext cx="7951787" cy="1384300"/>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Business Fundamentals with Emerging Technologies (J5FK 47)</a:t>
            </a:r>
          </a:p>
          <a:p>
            <a:pPr algn="ctr" defTabSz="914400" eaLnBrk="1" hangingPunct="1">
              <a:tabLst>
                <a:tab pos="6724650" algn="l"/>
              </a:tabLst>
              <a:defRPr/>
            </a:pPr>
            <a:endParaRPr lang="en-US" sz="28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5737C340-DD04-1476-E3E1-CB5976FDAF84}"/>
              </a:ext>
            </a:extLst>
          </p:cNvPr>
          <p:cNvSpPr txBox="1"/>
          <p:nvPr/>
        </p:nvSpPr>
        <p:spPr>
          <a:xfrm>
            <a:off x="496888" y="1789113"/>
            <a:ext cx="7556500" cy="2800350"/>
          </a:xfrm>
          <a:prstGeom prst="rect">
            <a:avLst/>
          </a:prstGeom>
          <a:noFill/>
        </p:spPr>
        <p:txBody>
          <a:bodyPr>
            <a:spAutoFit/>
          </a:bodyPr>
          <a:lstStyle/>
          <a:p>
            <a:pPr defTabSz="914400" eaLnBrk="1" hangingPunct="1">
              <a:spcBef>
                <a:spcPct val="20000"/>
              </a:spcBef>
              <a:defRPr/>
            </a:pPr>
            <a:r>
              <a:rPr lang="en-GB" sz="2400" b="1" dirty="0">
                <a:solidFill>
                  <a:srgbClr val="002060"/>
                </a:solidFill>
                <a:latin typeface="Arial" panose="020B0604020202020204" pitchFamily="34" charset="0"/>
                <a:cs typeface="Arial" panose="020B0604020202020204" pitchFamily="34" charset="0"/>
              </a:rPr>
              <a:t>Outcome Three</a:t>
            </a: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Big data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Ethics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Legislation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Cyber security </a:t>
            </a:r>
          </a:p>
          <a:p>
            <a:pPr marL="342900" indent="-342900" defTabSz="914400" eaLnBrk="1" hangingPunct="1">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Business resilience</a:t>
            </a:r>
            <a:endParaRPr lang="en-GB" sz="2400" kern="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63C4000-E17B-794F-C7AB-7C5B2BCE613B}"/>
              </a:ext>
            </a:extLst>
          </p:cNvPr>
          <p:cNvSpPr txBox="1"/>
          <p:nvPr/>
        </p:nvSpPr>
        <p:spPr>
          <a:xfrm>
            <a:off x="868363" y="534988"/>
            <a:ext cx="7951787" cy="523875"/>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J5FK 47 Assessment Three</a:t>
            </a:r>
            <a:endParaRPr lang="en-US" sz="2800" b="1" kern="0" dirty="0">
              <a:solidFill>
                <a:srgbClr val="1F497D"/>
              </a:solidFill>
              <a:latin typeface="Arial"/>
            </a:endParaRPr>
          </a:p>
        </p:txBody>
      </p:sp>
      <p:sp>
        <p:nvSpPr>
          <p:cNvPr id="8" name="TextBox 7">
            <a:extLst>
              <a:ext uri="{FF2B5EF4-FFF2-40B4-BE49-F238E27FC236}">
                <a16:creationId xmlns:a16="http://schemas.microsoft.com/office/drawing/2014/main" id="{E1B3B22A-A612-A88F-5284-07C6A8190B5C}"/>
              </a:ext>
            </a:extLst>
          </p:cNvPr>
          <p:cNvSpPr txBox="1"/>
          <p:nvPr/>
        </p:nvSpPr>
        <p:spPr>
          <a:xfrm>
            <a:off x="541338" y="1155700"/>
            <a:ext cx="7556500" cy="3385542"/>
          </a:xfrm>
          <a:prstGeom prst="rect">
            <a:avLst/>
          </a:prstGeom>
          <a:noFill/>
        </p:spPr>
        <p:txBody>
          <a:bodyPr>
            <a:spAutoFit/>
          </a:bodyPr>
          <a:lstStyle/>
          <a:p>
            <a:pPr defTabSz="914400" eaLnBrk="1" hangingPunct="1">
              <a:spcBef>
                <a:spcPct val="20000"/>
              </a:spcBef>
              <a:defRPr/>
            </a:pPr>
            <a:br>
              <a:rPr lang="en-GB" sz="800" b="1" dirty="0">
                <a:solidFill>
                  <a:srgbClr val="002060"/>
                </a:solidFill>
                <a:latin typeface="Arial" panose="020B0604020202020204" pitchFamily="34" charset="0"/>
                <a:cs typeface="Arial" panose="020B0604020202020204" pitchFamily="34" charset="0"/>
              </a:rPr>
            </a:br>
            <a:endParaRPr lang="en-GB" sz="800" b="1" dirty="0">
              <a:solidFill>
                <a:srgbClr val="002060"/>
              </a:solidFill>
              <a:latin typeface="Arial" panose="020B0604020202020204" pitchFamily="34" charset="0"/>
              <a:cs typeface="Arial" panose="020B0604020202020204" pitchFamily="34" charset="0"/>
            </a:endParaRPr>
          </a:p>
          <a:p>
            <a:pPr>
              <a:defRPr/>
            </a:pPr>
            <a:r>
              <a:rPr lang="en-GB" b="1" dirty="0">
                <a:solidFill>
                  <a:srgbClr val="002060"/>
                </a:solidFill>
                <a:latin typeface="Arial" panose="020B0604020202020204" pitchFamily="34" charset="0"/>
                <a:cs typeface="Arial" panose="020B0604020202020204" pitchFamily="34" charset="0"/>
              </a:rPr>
              <a:t>A presentation that introduces the junior management team to big data and cyber security. The different sectors of the UK Economy, and the main sectors of industry. </a:t>
            </a:r>
          </a:p>
          <a:p>
            <a:pPr>
              <a:defRPr/>
            </a:pPr>
            <a:endParaRPr lang="en-GB" b="1" dirty="0">
              <a:solidFill>
                <a:srgbClr val="002060"/>
              </a:solidFill>
              <a:latin typeface="Arial" panose="020B0604020202020204" pitchFamily="34" charset="0"/>
              <a:cs typeface="Arial" panose="020B0604020202020204" pitchFamily="34" charset="0"/>
            </a:endParaRP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Big Data </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Ethical issues surrounding using digital technology in the organisation</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What is GDPR and how does it affect businesses in the UK </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How can organisations protect their business systems and data </a:t>
            </a:r>
          </a:p>
          <a:p>
            <a:pPr marL="342900" indent="-342900" defTabSz="914400" eaLnBrk="1" hangingPunct="1">
              <a:spcBef>
                <a:spcPct val="20000"/>
              </a:spcBef>
              <a:buFont typeface="Wingdings" pitchFamily="2" charset="2"/>
              <a:buChar char="w"/>
              <a:defRPr/>
            </a:pPr>
            <a:r>
              <a:rPr lang="en-GB" dirty="0">
                <a:solidFill>
                  <a:srgbClr val="002060"/>
                </a:solidFill>
                <a:latin typeface="Arial" panose="020B0604020202020204" pitchFamily="34" charset="0"/>
                <a:cs typeface="Arial" panose="020B0604020202020204" pitchFamily="34" charset="0"/>
              </a:rPr>
              <a:t>Organisational Resilience and Continuity Planning.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07597FD-945B-3AB1-0B91-4CD77A64A8D0}"/>
              </a:ext>
            </a:extLst>
          </p:cNvPr>
          <p:cNvSpPr txBox="1"/>
          <p:nvPr/>
        </p:nvSpPr>
        <p:spPr>
          <a:xfrm>
            <a:off x="868363" y="534988"/>
            <a:ext cx="7951787" cy="954087"/>
          </a:xfrm>
          <a:prstGeom prst="rect">
            <a:avLst/>
          </a:prstGeom>
          <a:noFill/>
        </p:spPr>
        <p:txBody>
          <a:bodyPr>
            <a:spAutoFit/>
          </a:bodyPr>
          <a:lstStyle/>
          <a:p>
            <a:pPr algn="ctr" defTabSz="914400" eaLnBrk="1" hangingPunct="1">
              <a:tabLst>
                <a:tab pos="6724650" algn="l"/>
              </a:tabLst>
              <a:defRPr/>
            </a:pPr>
            <a:r>
              <a:rPr lang="en-GB" sz="2800" b="1" kern="0" dirty="0">
                <a:solidFill>
                  <a:srgbClr val="1F497D"/>
                </a:solidFill>
                <a:latin typeface="Arial"/>
              </a:rPr>
              <a:t>Business Law: An Introduction (J5AW 47)</a:t>
            </a:r>
          </a:p>
          <a:p>
            <a:pPr algn="ctr" defTabSz="914400" eaLnBrk="1" hangingPunct="1">
              <a:tabLst>
                <a:tab pos="6724650" algn="l"/>
              </a:tabLst>
              <a:defRPr/>
            </a:pPr>
            <a:endParaRPr lang="en-US" sz="28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94F405A6-FCD3-686C-597B-EF7321C189E9}"/>
              </a:ext>
            </a:extLst>
          </p:cNvPr>
          <p:cNvSpPr txBox="1"/>
          <p:nvPr/>
        </p:nvSpPr>
        <p:spPr>
          <a:xfrm>
            <a:off x="733425" y="1209675"/>
            <a:ext cx="7556500" cy="3652838"/>
          </a:xfrm>
          <a:prstGeom prst="rect">
            <a:avLst/>
          </a:prstGeom>
          <a:noFill/>
        </p:spPr>
        <p:txBody>
          <a:bodyPr>
            <a:spAutoFit/>
          </a:bodyPr>
          <a:lstStyle/>
          <a:p>
            <a:pPr defTabSz="914400" eaLnBrk="1" hangingPunct="1">
              <a:spcBef>
                <a:spcPct val="20000"/>
              </a:spcBef>
              <a:defRPr/>
            </a:pPr>
            <a:r>
              <a:rPr lang="en-GB" sz="2400" b="1" dirty="0">
                <a:solidFill>
                  <a:srgbClr val="002060"/>
                </a:solidFill>
                <a:latin typeface="Arial" panose="020B0604020202020204" pitchFamily="34" charset="0"/>
                <a:cs typeface="Arial" panose="020B0604020202020204" pitchFamily="34" charset="0"/>
              </a:rPr>
              <a:t>Outcome One</a:t>
            </a:r>
            <a:br>
              <a:rPr lang="en-GB" sz="2400" b="1" dirty="0">
                <a:solidFill>
                  <a:srgbClr val="002060"/>
                </a:solidFill>
                <a:latin typeface="Arial" panose="020B0604020202020204" pitchFamily="34" charset="0"/>
                <a:cs typeface="Arial" panose="020B0604020202020204" pitchFamily="34" charset="0"/>
              </a:rPr>
            </a:br>
            <a:r>
              <a:rPr lang="en-GB" sz="2400" dirty="0">
                <a:solidFill>
                  <a:srgbClr val="002060"/>
                </a:solidFill>
                <a:latin typeface="Arial" panose="020B0604020202020204" pitchFamily="34" charset="0"/>
                <a:cs typeface="Arial" panose="020B0604020202020204" pitchFamily="34" charset="0"/>
              </a:rPr>
              <a:t>Outline the significance of four areas of law affecting business today.</a:t>
            </a:r>
            <a:endParaRPr lang="en-GB" sz="2400" b="1" dirty="0">
              <a:solidFill>
                <a:srgbClr val="002060"/>
              </a:solidFill>
              <a:latin typeface="Arial" panose="020B0604020202020204" pitchFamily="34" charset="0"/>
              <a:cs typeface="Arial" panose="020B0604020202020204" pitchFamily="34" charset="0"/>
            </a:endParaRP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Consumer law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Employment law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Data Protection legislation </a:t>
            </a:r>
          </a:p>
          <a:p>
            <a:pPr marL="342900" indent="-342900" defTabSz="914400" eaLnBrk="1" hangingPunct="1">
              <a:lnSpc>
                <a:spcPct val="150000"/>
              </a:lnSpc>
              <a:spcBef>
                <a:spcPct val="20000"/>
              </a:spcBef>
              <a:buFont typeface="Wingdings" pitchFamily="2" charset="2"/>
              <a:buChar char="w"/>
              <a:defRPr/>
            </a:pPr>
            <a:r>
              <a:rPr lang="en-GB" sz="2400" dirty="0">
                <a:solidFill>
                  <a:srgbClr val="002060"/>
                </a:solidFill>
                <a:latin typeface="Arial" panose="020B0604020202020204" pitchFamily="34" charset="0"/>
                <a:cs typeface="Arial" panose="020B0604020202020204" pitchFamily="34" charset="0"/>
              </a:rPr>
              <a:t>Contract law</a:t>
            </a:r>
            <a:endParaRPr lang="en-GB" sz="2400" kern="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87C45261469C942AE0C438AB2DE88F9" ma:contentTypeVersion="24" ma:contentTypeDescription="Create a new document." ma:contentTypeScope="" ma:versionID="3a1f9a94b62db2f67a242cda52b12dfd">
  <xsd:schema xmlns:xsd="http://www.w3.org/2001/XMLSchema" xmlns:xs="http://www.w3.org/2001/XMLSchema" xmlns:p="http://schemas.microsoft.com/office/2006/metadata/properties" xmlns:ns2="24579435-1955-4852-b88c-c5bd538be767" xmlns:ns3="fcdf1fd3-bca5-46a0-88d6-a06626cbee3e" targetNamespace="http://schemas.microsoft.com/office/2006/metadata/properties" ma:root="true" ma:fieldsID="1c76c9b2879e40a4d3f6e2c43a7f18ee" ns2:_="" ns3:_="">
    <xsd:import namespace="24579435-1955-4852-b88c-c5bd538be767"/>
    <xsd:import namespace="fcdf1fd3-bca5-46a0-88d6-a06626cbee3e"/>
    <xsd:element name="properties">
      <xsd:complexType>
        <xsd:sequence>
          <xsd:element name="documentManagement">
            <xsd:complexType>
              <xsd:all>
                <xsd:element ref="ns2:Officer" minOccurs="0"/>
                <xsd:element ref="ns2:Location" minOccurs="0"/>
                <xsd:element ref="ns2:ba6c7126-bede-461a-ad34-acef727c7a71CountryOrRegion" minOccurs="0"/>
                <xsd:element ref="ns2:ba6c7126-bede-461a-ad34-acef727c7a71State" minOccurs="0"/>
                <xsd:element ref="ns2:ba6c7126-bede-461a-ad34-acef727c7a71City" minOccurs="0"/>
                <xsd:element ref="ns2:ba6c7126-bede-461a-ad34-acef727c7a71PostalCode" minOccurs="0"/>
                <xsd:element ref="ns2:ba6c7126-bede-461a-ad34-acef727c7a71Street" minOccurs="0"/>
                <xsd:element ref="ns2:ba6c7126-bede-461a-ad34-acef727c7a71GeoLoc" minOccurs="0"/>
                <xsd:element ref="ns2:ba6c7126-bede-461a-ad34-acef727c7a71DispName" minOccurs="0"/>
                <xsd:element ref="ns2:Date" minOccurs="0"/>
                <xsd:element ref="ns2:MediaServiceMetadata" minOccurs="0"/>
                <xsd:element ref="ns2:MediaServiceFastMetadata" minOccurs="0"/>
                <xsd:element ref="ns2:Admin"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9435-1955-4852-b88c-c5bd538be767" elementFormDefault="qualified">
    <xsd:import namespace="http://schemas.microsoft.com/office/2006/documentManagement/types"/>
    <xsd:import namespace="http://schemas.microsoft.com/office/infopath/2007/PartnerControls"/>
    <xsd:element name="Officer" ma:index="8" nillable="true" ma:displayName="Officer" ma:format="Dropdown" ma:internalName="Officer">
      <xsd:simpleType>
        <xsd:restriction base="dms:Text">
          <xsd:maxLength value="255"/>
        </xsd:restriction>
      </xsd:simpleType>
    </xsd:element>
    <xsd:element name="Location" ma:index="9" nillable="true" ma:displayName="Location" ma:format="Dropdown" ma:internalName="Location">
      <xsd:simpleType>
        <xsd:restriction base="dms:Unknown"/>
      </xsd:simpleType>
    </xsd:element>
    <xsd:element name="ba6c7126-bede-461a-ad34-acef727c7a71CountryOrRegion" ma:index="10" nillable="true" ma:displayName="Location: Country/Region" ma:internalName="CountryOrRegion" ma:readOnly="true">
      <xsd:simpleType>
        <xsd:restriction base="dms:Text"/>
      </xsd:simpleType>
    </xsd:element>
    <xsd:element name="ba6c7126-bede-461a-ad34-acef727c7a71State" ma:index="11" nillable="true" ma:displayName="Location: State" ma:internalName="State" ma:readOnly="true">
      <xsd:simpleType>
        <xsd:restriction base="dms:Text"/>
      </xsd:simpleType>
    </xsd:element>
    <xsd:element name="ba6c7126-bede-461a-ad34-acef727c7a71City" ma:index="12" nillable="true" ma:displayName="Location: City" ma:internalName="City" ma:readOnly="true">
      <xsd:simpleType>
        <xsd:restriction base="dms:Text"/>
      </xsd:simpleType>
    </xsd:element>
    <xsd:element name="ba6c7126-bede-461a-ad34-acef727c7a71PostalCode" ma:index="13" nillable="true" ma:displayName="Location: Postal Code" ma:internalName="PostalCode" ma:readOnly="true">
      <xsd:simpleType>
        <xsd:restriction base="dms:Text"/>
      </xsd:simpleType>
    </xsd:element>
    <xsd:element name="ba6c7126-bede-461a-ad34-acef727c7a71Street" ma:index="14" nillable="true" ma:displayName="Location: Street" ma:internalName="Street" ma:readOnly="true">
      <xsd:simpleType>
        <xsd:restriction base="dms:Text"/>
      </xsd:simpleType>
    </xsd:element>
    <xsd:element name="ba6c7126-bede-461a-ad34-acef727c7a71GeoLoc" ma:index="15" nillable="true" ma:displayName="Location: Coordinates" ma:internalName="GeoLoc" ma:readOnly="true">
      <xsd:simpleType>
        <xsd:restriction base="dms:Unknown"/>
      </xsd:simpleType>
    </xsd:element>
    <xsd:element name="ba6c7126-bede-461a-ad34-acef727c7a71DispName" ma:index="16" nillable="true" ma:displayName="Location: Name" ma:internalName="DispName" ma:readOnly="true">
      <xsd:simpleType>
        <xsd:restriction base="dms:Text"/>
      </xsd:simpleType>
    </xsd:element>
    <xsd:element name="Date" ma:index="17" nillable="true" ma:displayName="Date " ma:format="Dropdown" ma:internalName="Date">
      <xsd:simpleType>
        <xsd:restriction base="dms:Text">
          <xsd:maxLength value="255"/>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Admin" ma:index="20" nillable="true" ma:displayName="Admin" ma:format="Dropdown" ma:internalName="Admin">
      <xsd:simpleType>
        <xsd:restriction base="dms:Text">
          <xsd:maxLength value="255"/>
        </xsd:restriction>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DateTaken" ma:index="25" nillable="true" ma:displayName="MediaServiceDateTaken" ma:hidden="true" ma:internalName="MediaServiceDateTaken" ma:readOnly="true">
      <xsd:simpleType>
        <xsd:restriction base="dms:Text"/>
      </xsd:simpleType>
    </xsd:element>
    <xsd:element name="MediaLengthInSeconds" ma:index="26" nillable="true" ma:displayName="Length (seconds)" ma:internalName="MediaLengthInSeconds" ma:readOnly="true">
      <xsd:simpleType>
        <xsd:restriction base="dms:Unknown"/>
      </xsd:simpleType>
    </xsd:element>
    <xsd:element name="MediaServiceAutoTags" ma:index="27" nillable="true" ma:displayName="Tags" ma:internalName="MediaServiceAutoTags" ma:readOnly="true">
      <xsd:simpleType>
        <xsd:restriction base="dms:Text"/>
      </xsd:simpleType>
    </xsd:element>
    <xsd:element name="MediaServiceGenerationTime" ma:index="28" nillable="true" ma:displayName="MediaServiceGenerationTime" ma:hidden="true" ma:internalName="MediaServiceGenerationTime" ma:readOnly="true">
      <xsd:simpleType>
        <xsd:restriction base="dms:Text"/>
      </xsd:simpleType>
    </xsd:element>
    <xsd:element name="MediaServiceEventHashCode" ma:index="29" nillable="true" ma:displayName="MediaServiceEventHashCode" ma:hidden="true" ma:internalName="MediaServiceEventHashCode" ma:readOnly="true">
      <xsd:simpleType>
        <xsd:restriction base="dms:Text"/>
      </xsd:simpleType>
    </xsd:element>
    <xsd:element name="MediaServiceOCR" ma:index="30" nillable="true" ma:displayName="Extracted Text" ma:internalName="MediaServiceOCR" ma:readOnly="true">
      <xsd:simpleType>
        <xsd:restriction base="dms:Note">
          <xsd:maxLength value="255"/>
        </xsd:restriction>
      </xsd:simpleType>
    </xsd:element>
    <xsd:element name="MediaServiceLocation" ma:index="3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cdf1fd3-bca5-46a0-88d6-a06626cbee3e" elementFormDefault="qualified">
    <xsd:import namespace="http://schemas.microsoft.com/office/2006/documentManagement/types"/>
    <xsd:import namespace="http://schemas.microsoft.com/office/infopath/2007/PartnerControls"/>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469C65-2DF2-429F-8CB3-ECEB2AB7C847}">
  <ds:schemaRefs>
    <ds:schemaRef ds:uri="http://schemas.microsoft.com/sharepoint/v3/contenttype/forms"/>
  </ds:schemaRefs>
</ds:datastoreItem>
</file>

<file path=customXml/itemProps2.xml><?xml version="1.0" encoding="utf-8"?>
<ds:datastoreItem xmlns:ds="http://schemas.openxmlformats.org/officeDocument/2006/customXml" ds:itemID="{933876C4-C1A7-45C5-9152-C5EBCDCFCD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579435-1955-4852-b88c-c5bd538be767"/>
    <ds:schemaRef ds:uri="fcdf1fd3-bca5-46a0-88d6-a06626cbee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138</TotalTime>
  <Words>567</Words>
  <Application>Microsoft Office PowerPoint</Application>
  <PresentationFormat>On-screen Show (16:9)</PresentationFormat>
  <Paragraphs>90</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Jacqueline Farren</cp:lastModifiedBy>
  <cp:revision>18</cp:revision>
  <dcterms:created xsi:type="dcterms:W3CDTF">2018-07-26T07:39:47Z</dcterms:created>
  <dcterms:modified xsi:type="dcterms:W3CDTF">2023-07-06T14:37:43Z</dcterms:modified>
</cp:coreProperties>
</file>