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9" r:id="rId2"/>
    <p:sldId id="282" r:id="rId3"/>
    <p:sldId id="283" r:id="rId4"/>
    <p:sldId id="284" r:id="rId5"/>
    <p:sldId id="266" r:id="rId6"/>
    <p:sldId id="273" r:id="rId7"/>
    <p:sldId id="292" r:id="rId8"/>
    <p:sldId id="293" r:id="rId9"/>
    <p:sldId id="279" r:id="rId10"/>
    <p:sldId id="280" r:id="rId11"/>
    <p:sldId id="281" r:id="rId12"/>
    <p:sldId id="294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269" autoAdjust="0"/>
  </p:normalViewPr>
  <p:slideViewPr>
    <p:cSldViewPr snapToGrid="0" snapToObjects="1">
      <p:cViewPr varScale="1">
        <p:scale>
          <a:sx n="45" d="100"/>
          <a:sy n="45" d="100"/>
        </p:scale>
        <p:origin x="19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7EDEC-D840-4E3A-AB7D-782473E9025A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5A5FC-946D-4CE0-9AB5-FA745D8FED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269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5A5FC-946D-4CE0-9AB5-FA745D8FEDD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836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5A5FC-946D-4CE0-9AB5-FA745D8FEDD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285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5A5FC-946D-4CE0-9AB5-FA745D8FEDD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739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5A5FC-946D-4CE0-9AB5-FA745D8FEDD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623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5A5FC-946D-4CE0-9AB5-FA745D8FEDD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876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5A5FC-946D-4CE0-9AB5-FA745D8FEDD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971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5A5FC-946D-4CE0-9AB5-FA745D8FEDD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2098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5A5FC-946D-4CE0-9AB5-FA745D8FEDD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374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5A5FC-946D-4CE0-9AB5-FA745D8FEDD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242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15A5FC-946D-4CE0-9AB5-FA745D8FEDD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81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87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33DE18-E72A-224B-AE12-5F357CBF1C14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4E59D-CA00-E348-8C17-DA7BD766E33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057" y="-3673"/>
            <a:ext cx="9246057" cy="686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424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076" y="0"/>
            <a:ext cx="9283583" cy="688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80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736" y="-26298"/>
            <a:ext cx="9268736" cy="688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731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OC192 - powerpoint - V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396" y="0"/>
            <a:ext cx="924575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41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QA_branding_powerpoint_slides_v5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717" y="0"/>
            <a:ext cx="9234717" cy="6858000"/>
          </a:xfrm>
          <a:prstGeom prst="rect">
            <a:avLst/>
          </a:prstGeom>
        </p:spPr>
      </p:pic>
      <p:pic>
        <p:nvPicPr>
          <p:cNvPr id="11" name="Picture 10" descr="INT - slide 6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716" y="-13092"/>
            <a:ext cx="9261762" cy="687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0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OC192 - powerpoint - V1.pdf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187" y="0"/>
            <a:ext cx="9170193" cy="6877645"/>
          </a:xfrm>
          <a:prstGeom prst="rect">
            <a:avLst/>
          </a:prstGeom>
        </p:spPr>
      </p:pic>
      <p:pic>
        <p:nvPicPr>
          <p:cNvPr id="9" name="Picture 8" descr="SOC192 - powerpoint - V1.pdf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187" y="1"/>
            <a:ext cx="9193187" cy="686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9562" y="2656937"/>
            <a:ext cx="771646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kern="0" dirty="0">
                <a:solidFill>
                  <a:srgbClr val="FFFFFF"/>
                </a:solidFill>
                <a:latin typeface="Arial" pitchFamily="34" charset="0"/>
              </a:rPr>
              <a:t>SQA Advanced Qualifications in Business review – what’s new?</a:t>
            </a:r>
          </a:p>
          <a:p>
            <a:endParaRPr lang="en-GB" sz="4000" b="1" kern="0" dirty="0">
              <a:solidFill>
                <a:srgbClr val="FFFFFF"/>
              </a:solidFill>
              <a:latin typeface="Arial" pitchFamily="34" charset="0"/>
            </a:endParaRPr>
          </a:p>
          <a:p>
            <a:r>
              <a:rPr lang="en-GB" sz="3200" b="1" kern="0" dirty="0">
                <a:solidFill>
                  <a:srgbClr val="FFFFFF"/>
                </a:solidFill>
                <a:latin typeface="Arial" pitchFamily="34" charset="0"/>
              </a:rPr>
              <a:t>Tony Hamilton</a:t>
            </a:r>
          </a:p>
          <a:p>
            <a:r>
              <a:rPr lang="en-GB" sz="3200" b="1" kern="0" dirty="0">
                <a:solidFill>
                  <a:srgbClr val="FFFFFF"/>
                </a:solidFill>
                <a:latin typeface="Arial" pitchFamily="34" charset="0"/>
              </a:rPr>
              <a:t>Qualifications Manager</a:t>
            </a:r>
          </a:p>
          <a:p>
            <a:r>
              <a:rPr lang="en-GB" sz="3200" b="1" kern="0" dirty="0">
                <a:solidFill>
                  <a:srgbClr val="FFFFFF"/>
                </a:solidFill>
                <a:latin typeface="Arial" pitchFamily="34" charset="0"/>
              </a:rPr>
              <a:t>March 2023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88031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dirty="0"/>
              <a:t>What’s new in Financial Services?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82880" y="1484784"/>
            <a:ext cx="8061826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lang="en-GB" b="1" kern="0" dirty="0">
                <a:latin typeface="Arial"/>
              </a:rPr>
              <a:t>Three units that are revised for Business Group Awards and are also revised for Financial Services: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Economics: The World Economy (J5AY 48)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Preparing Financial Forecasts (J5B0 48)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Law: An Introduction (J5AW 47)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lang="en-GB" kern="0" dirty="0"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GB" sz="26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GB" sz="26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616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Are there ASPs?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243840" y="1484784"/>
            <a:ext cx="8000866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lang="en-GB" kern="0" dirty="0">
                <a:latin typeface="Arial"/>
              </a:rPr>
              <a:t>Yes, there are Assessment Support Packs (ASPs) for all units. But remember: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Lecturers must create their own additional Assessments and should submit for Prior Verification. </a:t>
            </a:r>
          </a:p>
          <a:p>
            <a:pPr defTabSz="914400">
              <a:buClr>
                <a:srgbClr val="FFFFFF"/>
              </a:buClr>
              <a:defRPr/>
            </a:pPr>
            <a:r>
              <a:rPr lang="en-GB" kern="0" dirty="0">
                <a:latin typeface="Arial"/>
              </a:rPr>
              <a:t>ASPs can be withdrawn if SQA identifies a breach of security.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ASPs can become out of date – with changes to digital technologies or interest rates, for example.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You may find the SQA Academy course,                              Writing an Assessment, helpful.</a:t>
            </a:r>
          </a:p>
          <a:p>
            <a:pPr defTabSz="914400">
              <a:buClr>
                <a:srgbClr val="FFFFFF"/>
              </a:buClr>
              <a:defRPr/>
            </a:pPr>
            <a:r>
              <a:rPr lang="en-GB" kern="0" dirty="0">
                <a:latin typeface="Arial"/>
              </a:rPr>
              <a:t>ASPs are not renewed every year.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lang="en-GB" kern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997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Good practice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243840" y="1484784"/>
            <a:ext cx="8000866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lang="en-GB" kern="0" dirty="0">
                <a:latin typeface="Arial"/>
              </a:rPr>
              <a:t>Good practice for all centres before the start of every new academic year: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Read and print the Course Tutor Guide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Read and print Unit Specifications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Work with your colleagues in centre to agree delivery and assessment plans, including Internal </a:t>
            </a:r>
            <a:r>
              <a:rPr lang="en-GB" kern="0">
                <a:latin typeface="Arial"/>
              </a:rPr>
              <a:t>Verification processes.</a:t>
            </a:r>
            <a:endParaRPr lang="en-GB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Check you ASPs are available for all units – you must store securely – check with your SQA Coordinator. </a:t>
            </a:r>
          </a:p>
        </p:txBody>
      </p:sp>
    </p:spTree>
    <p:extLst>
      <p:ext uri="{BB962C8B-B14F-4D97-AF65-F5344CB8AC3E}">
        <p14:creationId xmlns:p14="http://schemas.microsoft.com/office/powerpoint/2010/main" val="1874687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3553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dirty="0"/>
              <a:t>Scope of the Review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kern="0" dirty="0">
                <a:latin typeface="Arial"/>
              </a:rPr>
              <a:t>Qualification Development Teams are responsible for developing and maintaining our qualifications and reviewing them periodically.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kern="0" dirty="0">
                <a:latin typeface="Arial"/>
              </a:rPr>
              <a:t>Prolonged period since previous review in 2010.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Consultation with </a:t>
            </a:r>
            <a:r>
              <a:rPr kumimoji="0" lang="en-US" sz="26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centres</a:t>
            </a: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,</a:t>
            </a:r>
            <a:r>
              <a:rPr lang="en-US" kern="0" dirty="0">
                <a:latin typeface="Arial"/>
              </a:rPr>
              <a:t> employers, universities and learners.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744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dirty="0"/>
              <a:t>General Aims of Review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kern="0" dirty="0">
                <a:latin typeface="Arial"/>
              </a:rPr>
              <a:t>Update to reflect changes in theory and practice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kern="0" dirty="0">
                <a:latin typeface="Arial"/>
              </a:rPr>
              <a:t>Update to align with developments in technology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kern="0" dirty="0">
                <a:latin typeface="Arial"/>
              </a:rPr>
              <a:t>Reduce volume of assessment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kern="0" dirty="0">
                <a:latin typeface="Arial"/>
              </a:rPr>
              <a:t>Make assessment conditions more flexible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kern="0" dirty="0">
                <a:latin typeface="Arial"/>
              </a:rPr>
              <a:t>Promote integration of delivery by looking at business </a:t>
            </a:r>
            <a:r>
              <a:rPr lang="en-US" kern="0" dirty="0" err="1">
                <a:latin typeface="Arial"/>
              </a:rPr>
              <a:t>organisations</a:t>
            </a:r>
            <a:r>
              <a:rPr lang="en-US" kern="0" dirty="0">
                <a:latin typeface="Arial"/>
              </a:rPr>
              <a:t> holistically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kern="0" dirty="0">
                <a:latin typeface="Arial"/>
              </a:rPr>
              <a:t>Identify opportunities to develop transferrable skills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lang="en-US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lang="en-US" kern="0" dirty="0"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3843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50804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dirty="0"/>
              <a:t>New Qualification Aims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5106" y="1484784"/>
            <a:ext cx="8229600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sz="2200" kern="0" dirty="0">
                <a:latin typeface="Arial"/>
              </a:rPr>
              <a:t>Develop knowledge and skills of core business functions to enable access to employment in entry level commercial, officer, supervisory or managerial positions in business organisations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sz="2200" kern="0" dirty="0">
                <a:latin typeface="Arial"/>
              </a:rPr>
              <a:t>Develop knowledge and skills to facilitate progression in commercial, officer or supervisory career paths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sz="2200" kern="0" dirty="0">
                <a:latin typeface="Arial"/>
              </a:rPr>
              <a:t>Foster innovation and creativity to enable learners to adapt to changes in the business environment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sz="2200" kern="0" dirty="0">
                <a:latin typeface="Arial"/>
              </a:rPr>
              <a:t>Provide a grounding in knowledge, skills and creative thinking required to start a business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sz="2200" kern="0" dirty="0">
                <a:latin typeface="Arial"/>
              </a:rPr>
              <a:t>Develop and apply knowledge and skills across a             range of business disciplines in an integrated                   manner to the analysis of business situations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lang="en-US" sz="2400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lang="en-US" sz="2400" kern="0" dirty="0"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3974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Group Awards that are finishing</a:t>
            </a:r>
            <a:endParaRPr lang="en-US" kern="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82880" y="1484784"/>
            <a:ext cx="8061826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lang="en-GB" sz="2800" kern="0" dirty="0">
                <a:latin typeface="Arial"/>
              </a:rPr>
              <a:t>These lapsing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Business diplomas </a:t>
            </a:r>
            <a:r>
              <a:rPr lang="en-GB" sz="2800" kern="0" dirty="0">
                <a:latin typeface="Arial"/>
              </a:rPr>
              <a:t>finish on 31 July 2024. All results must be submitted by this date.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GM51 48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with Accounting GM52 48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with Human Resource Management GM53 48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with Information Technology GM55 48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with Marketing GM54 48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Global Trade and Business GM57 48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4419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New Diplomas and codes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82880" y="1484784"/>
            <a:ext cx="8061826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lang="en-GB" sz="2800" kern="0" dirty="0">
                <a:latin typeface="Arial"/>
              </a:rPr>
              <a:t>All Year 1 students must be entered on the new diplomas from session 2023-24 onwards: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sz="2800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GT32 48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with Accounting GT35 48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with Human Resource Management GT33 48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with Information Technology GT34 48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with Marketing GT36 48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Global Trade and Business GT37 48</a:t>
            </a:r>
          </a:p>
        </p:txBody>
      </p:sp>
    </p:spTree>
    <p:extLst>
      <p:ext uri="{BB962C8B-B14F-4D97-AF65-F5344CB8AC3E}">
        <p14:creationId xmlns:p14="http://schemas.microsoft.com/office/powerpoint/2010/main" val="352250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New Units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82880" y="1484784"/>
            <a:ext cx="8061826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Accounting for Business: an introduction (J5FN 47)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Business Fundamentals with Emerging Technologies (J5FK 47)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kern="0" dirty="0">
                <a:latin typeface="Arial"/>
              </a:rPr>
              <a:t>Project Management: Strategy, Decision-making and Risk (J5FM 48)</a:t>
            </a: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6165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Revised Units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82880" y="1484784"/>
            <a:ext cx="8061826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alt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Managing People and Organisations (J4DK 47)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alt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Managing Business Culture and Strategy (J5FL 48)</a:t>
            </a:r>
            <a:endParaRPr lang="en-GB" altLang="en-US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alt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Business Law: An Introduction (J5AW 47)</a:t>
            </a:r>
          </a:p>
          <a:p>
            <a:pPr defTabSz="914400">
              <a:buClr>
                <a:srgbClr val="FFFFFF"/>
              </a:buClr>
              <a:defRPr/>
            </a:pPr>
            <a:r>
              <a:rPr lang="en-GB" alt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Economic Issues: An Introduction (J461 47)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alt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Economics: Micro and Macro Theory and Application (J5AX 48)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alt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Economics: The World Economy (J5AY 48)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US" alt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Preparing Financial Forecasts (J5B0 48)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Graded Unit 1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lang="en-GB" alt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Graded Unit 2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GB" sz="2400" b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1702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dirty="0"/>
              <a:t>What about Financial Services?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82880" y="1484784"/>
            <a:ext cx="8061826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lang="en-GB" kern="0" dirty="0">
                <a:latin typeface="Arial"/>
              </a:rPr>
              <a:t>Financial Services Group Award GP0N 48 remains.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r>
              <a:rPr lang="en-GB" b="1" kern="0" dirty="0">
                <a:latin typeface="Arial"/>
              </a:rPr>
              <a:t>Two units that will finish in the Business Group Awards remain in Financial Services</a:t>
            </a:r>
            <a:r>
              <a:rPr lang="en-GB" kern="0" dirty="0">
                <a:latin typeface="Arial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lvl="1" indent="-342900" defTabSz="9144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GB" kern="0" dirty="0">
                <a:latin typeface="Arial"/>
              </a:rPr>
              <a:t>Business Accounting (HP7K 47)</a:t>
            </a:r>
          </a:p>
          <a:p>
            <a:pPr lvl="1" indent="-342900" defTabSz="914400">
              <a:buClr>
                <a:srgbClr val="FFFFFF"/>
              </a:buClr>
              <a:buFont typeface="Wingdings" pitchFamily="2" charset="2"/>
              <a:buChar char="w"/>
              <a:defRPr/>
            </a:pPr>
            <a:r>
              <a:rPr lang="en-GB" kern="0" dirty="0">
                <a:latin typeface="Arial"/>
              </a:rPr>
              <a:t>Information Technology: Applications Software 1 (HP6L 47)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lang="en-GB" kern="0" dirty="0"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lang="en-GB" kern="0" dirty="0"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GB" sz="26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GB" sz="26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2123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662</Words>
  <Application>Microsoft Office PowerPoint</Application>
  <PresentationFormat>On-screen Show (4:3)</PresentationFormat>
  <Paragraphs>99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Jacqueline Farren</cp:lastModifiedBy>
  <cp:revision>27</cp:revision>
  <dcterms:created xsi:type="dcterms:W3CDTF">2018-07-26T06:59:22Z</dcterms:created>
  <dcterms:modified xsi:type="dcterms:W3CDTF">2023-07-07T12:17:18Z</dcterms:modified>
</cp:coreProperties>
</file>