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9" r:id="rId5"/>
    <p:sldId id="265" r:id="rId6"/>
    <p:sldId id="279" r:id="rId7"/>
    <p:sldId id="266" r:id="rId8"/>
    <p:sldId id="276" r:id="rId9"/>
    <p:sldId id="277" r:id="rId10"/>
    <p:sldId id="278" r:id="rId11"/>
    <p:sldId id="280" r:id="rId12"/>
    <p:sldId id="281" r:id="rId13"/>
    <p:sldId id="282" r:id="rId14"/>
    <p:sldId id="283" r:id="rId15"/>
    <p:sldId id="284" r:id="rId16"/>
    <p:sldId id="285"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34E6D8-AA95-3CCB-4BE5-2442273B416C}" v="43" dt="2024-08-14T13:41:44.7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52" autoAdjust="0"/>
    <p:restoredTop sz="86434" autoAdjust="0"/>
  </p:normalViewPr>
  <p:slideViewPr>
    <p:cSldViewPr snapToGrid="0" snapToObjects="1">
      <p:cViewPr>
        <p:scale>
          <a:sx n="50" d="100"/>
          <a:sy n="50" d="100"/>
        </p:scale>
        <p:origin x="1624" y="156"/>
      </p:cViewPr>
      <p:guideLst>
        <p:guide orient="horz" pos="2160"/>
        <p:guide pos="2880"/>
      </p:guideLst>
    </p:cSldViewPr>
  </p:slideViewPr>
  <p:outlineViewPr>
    <p:cViewPr>
      <p:scale>
        <a:sx n="33" d="100"/>
        <a:sy n="33" d="100"/>
      </p:scale>
      <p:origin x="0" y="-166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eline Farren" userId="S::jacqueline.farren@sqa.org.uk::4a6b87b4-458e-440f-a2fd-3db7ad47b0fe" providerId="AD" clId="Web-{A434E6D8-AA95-3CCB-4BE5-2442273B416C}"/>
    <pc:docChg chg="modSld">
      <pc:chgData name="Jacqueline Farren" userId="S::jacqueline.farren@sqa.org.uk::4a6b87b4-458e-440f-a2fd-3db7ad47b0fe" providerId="AD" clId="Web-{A434E6D8-AA95-3CCB-4BE5-2442273B416C}" dt="2024-08-14T13:41:44.593" v="24" actId="20577"/>
      <pc:docMkLst>
        <pc:docMk/>
      </pc:docMkLst>
      <pc:sldChg chg="addSp delSp modSp">
        <pc:chgData name="Jacqueline Farren" userId="S::jacqueline.farren@sqa.org.uk::4a6b87b4-458e-440f-a2fd-3db7ad47b0fe" providerId="AD" clId="Web-{A434E6D8-AA95-3CCB-4BE5-2442273B416C}" dt="2024-08-14T13:41:44.593" v="24" actId="20577"/>
        <pc:sldMkLst>
          <pc:docMk/>
          <pc:sldMk cId="2788031819" sldId="259"/>
        </pc:sldMkLst>
        <pc:spChg chg="add mod">
          <ac:chgData name="Jacqueline Farren" userId="S::jacqueline.farren@sqa.org.uk::4a6b87b4-458e-440f-a2fd-3db7ad47b0fe" providerId="AD" clId="Web-{A434E6D8-AA95-3CCB-4BE5-2442273B416C}" dt="2024-08-14T13:41:44.593" v="24" actId="20577"/>
          <ac:spMkLst>
            <pc:docMk/>
            <pc:sldMk cId="2788031819" sldId="259"/>
            <ac:spMk id="4" creationId="{4794E88B-2BD5-C725-3F79-2D340D4538FB}"/>
          </ac:spMkLst>
        </pc:spChg>
        <pc:spChg chg="del mod">
          <ac:chgData name="Jacqueline Farren" userId="S::jacqueline.farren@sqa.org.uk::4a6b87b4-458e-440f-a2fd-3db7ad47b0fe" providerId="AD" clId="Web-{A434E6D8-AA95-3CCB-4BE5-2442273B416C}" dt="2024-08-14T13:40:51.670" v="3"/>
          <ac:spMkLst>
            <pc:docMk/>
            <pc:sldMk cId="2788031819" sldId="259"/>
            <ac:spMk id="6" creationId="{00000000-0000-0000-0000-000000000000}"/>
          </ac:spMkLst>
        </pc:spChg>
        <pc:spChg chg="del mod">
          <ac:chgData name="Jacqueline Farren" userId="S::jacqueline.farren@sqa.org.uk::4a6b87b4-458e-440f-a2fd-3db7ad47b0fe" providerId="AD" clId="Web-{A434E6D8-AA95-3CCB-4BE5-2442273B416C}" dt="2024-08-14T13:40:49.279" v="2"/>
          <ac:spMkLst>
            <pc:docMk/>
            <pc:sldMk cId="2788031819" sldId="259"/>
            <ac:spMk id="7" creationId="{00000000-0000-0000-0000-000000000000}"/>
          </ac:spMkLst>
        </pc:spChg>
        <pc:picChg chg="add mod">
          <ac:chgData name="Jacqueline Farren" userId="S::jacqueline.farren@sqa.org.uk::4a6b87b4-458e-440f-a2fd-3db7ad47b0fe" providerId="AD" clId="Web-{A434E6D8-AA95-3CCB-4BE5-2442273B416C}" dt="2024-08-14T13:40:53.217" v="4"/>
          <ac:picMkLst>
            <pc:docMk/>
            <pc:sldMk cId="2788031819" sldId="259"/>
            <ac:picMk id="2" creationId="{F0259FA2-7D20-4C8A-E676-ACB2FE18EA02}"/>
          </ac:picMkLst>
        </pc:picChg>
        <pc:picChg chg="add mod">
          <ac:chgData name="Jacqueline Farren" userId="S::jacqueline.farren@sqa.org.uk::4a6b87b4-458e-440f-a2fd-3db7ad47b0fe" providerId="AD" clId="Web-{A434E6D8-AA95-3CCB-4BE5-2442273B416C}" dt="2024-08-14T13:41:02.217" v="5"/>
          <ac:picMkLst>
            <pc:docMk/>
            <pc:sldMk cId="2788031819" sldId="259"/>
            <ac:picMk id="3" creationId="{C87BA3F5-8C33-4E6D-193A-1939CC3925A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0875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D33DE18-E72A-224B-AE12-5F357CBF1C14}" type="datetimeFigureOut">
              <a:rPr lang="en-US" smtClean="0"/>
              <a:t>11/19/2024</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814E59D-CA00-E348-8C17-DA7BD766E335}" type="slidenum">
              <a:rPr lang="en-US" smtClean="0"/>
              <a:t>‹#›</a:t>
            </a:fld>
            <a:endParaRPr lang="en-US" dirty="0"/>
          </a:p>
        </p:txBody>
      </p:sp>
      <p:pic>
        <p:nvPicPr>
          <p:cNvPr id="7" name="Picture 6"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57" y="-3673"/>
            <a:ext cx="9246057" cy="6861673"/>
          </a:xfrm>
          <a:prstGeom prst="rect">
            <a:avLst/>
          </a:prstGeom>
        </p:spPr>
      </p:pic>
    </p:spTree>
    <p:extLst>
      <p:ext uri="{BB962C8B-B14F-4D97-AF65-F5344CB8AC3E}">
        <p14:creationId xmlns:p14="http://schemas.microsoft.com/office/powerpoint/2010/main" val="1744424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6076" y="0"/>
            <a:ext cx="9283583" cy="6883350"/>
          </a:xfrm>
          <a:prstGeom prst="rect">
            <a:avLst/>
          </a:prstGeom>
        </p:spPr>
      </p:pic>
    </p:spTree>
    <p:extLst>
      <p:ext uri="{BB962C8B-B14F-4D97-AF65-F5344CB8AC3E}">
        <p14:creationId xmlns:p14="http://schemas.microsoft.com/office/powerpoint/2010/main" val="1687806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4736" y="-26298"/>
            <a:ext cx="9268736" cy="6884298"/>
          </a:xfrm>
          <a:prstGeom prst="rect">
            <a:avLst/>
          </a:prstGeom>
        </p:spPr>
      </p:pic>
    </p:spTree>
    <p:extLst>
      <p:ext uri="{BB962C8B-B14F-4D97-AF65-F5344CB8AC3E}">
        <p14:creationId xmlns:p14="http://schemas.microsoft.com/office/powerpoint/2010/main" val="3453731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SOC192 - powerpoint - V1.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396" y="0"/>
            <a:ext cx="9245753" cy="6857999"/>
          </a:xfrm>
          <a:prstGeom prst="rect">
            <a:avLst/>
          </a:prstGeom>
        </p:spPr>
      </p:pic>
    </p:spTree>
    <p:extLst>
      <p:ext uri="{BB962C8B-B14F-4D97-AF65-F5344CB8AC3E}">
        <p14:creationId xmlns:p14="http://schemas.microsoft.com/office/powerpoint/2010/main" val="2777414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SQA_branding_powerpoint_slides_v5.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717" y="0"/>
            <a:ext cx="9234717" cy="6858000"/>
          </a:xfrm>
          <a:prstGeom prst="rect">
            <a:avLst/>
          </a:prstGeom>
        </p:spPr>
      </p:pic>
      <p:pic>
        <p:nvPicPr>
          <p:cNvPr id="11" name="Picture 10" descr="INT - slide 6.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716" y="-13092"/>
            <a:ext cx="9261762" cy="6878284"/>
          </a:xfrm>
          <a:prstGeom prst="rect">
            <a:avLst/>
          </a:prstGeom>
        </p:spPr>
      </p:pic>
    </p:spTree>
    <p:extLst>
      <p:ext uri="{BB962C8B-B14F-4D97-AF65-F5344CB8AC3E}">
        <p14:creationId xmlns:p14="http://schemas.microsoft.com/office/powerpoint/2010/main" val="241550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SOC192 - powerpoint - V1.pdf"/>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9187" y="0"/>
            <a:ext cx="9170193" cy="6877645"/>
          </a:xfrm>
          <a:prstGeom prst="rect">
            <a:avLst/>
          </a:prstGeom>
        </p:spPr>
      </p:pic>
      <p:pic>
        <p:nvPicPr>
          <p:cNvPr id="9" name="Picture 8" descr="SOC192 - powerpoint - V1.pdf"/>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9187" y="1"/>
            <a:ext cx="9193187" cy="6864446"/>
          </a:xfrm>
          <a:prstGeom prst="rect">
            <a:avLst/>
          </a:prstGeom>
        </p:spPr>
      </p:pic>
    </p:spTree>
    <p:extLst>
      <p:ext uri="{BB962C8B-B14F-4D97-AF65-F5344CB8AC3E}">
        <p14:creationId xmlns:p14="http://schemas.microsoft.com/office/powerpoint/2010/main" val="137842487"/>
      </p:ext>
    </p:extLst>
  </p:cSld>
  <p:clrMap bg1="lt1" tx1="dk1" bg2="lt2" tx2="dk2" accent1="accent1" accent2="accent2" accent3="accent3" accent4="accent4" accent5="accent5" accent6="accent6" hlink="hlink" folHlink="folHlink"/>
  <p:sldLayoutIdLst>
    <p:sldLayoutId id="2147483654" r:id="rId1"/>
    <p:sldLayoutId id="2147483649" r:id="rId2"/>
    <p:sldLayoutId id="2147483650" r:id="rId3"/>
    <p:sldLayoutId id="2147483651" r:id="rId4"/>
    <p:sldLayoutId id="2147483652" r:id="rId5"/>
    <p:sldLayoutId id="2147483653"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nk_thistle">
            <a:extLst>
              <a:ext uri="{FF2B5EF4-FFF2-40B4-BE49-F238E27FC236}">
                <a16:creationId xmlns:a16="http://schemas.microsoft.com/office/drawing/2014/main" id="{F0259FA2-7D20-4C8A-E676-ACB2FE18EA02}"/>
              </a:ext>
            </a:extLst>
          </p:cNvPr>
          <p:cNvPicPr>
            <a:picLocks noChangeAspect="1"/>
          </p:cNvPicPr>
          <p:nvPr/>
        </p:nvPicPr>
        <p:blipFill>
          <a:blip r:embed="rId2"/>
          <a:stretch>
            <a:fillRect/>
          </a:stretch>
        </p:blipFill>
        <p:spPr>
          <a:xfrm>
            <a:off x="3127" y="0"/>
            <a:ext cx="9137746" cy="6858000"/>
          </a:xfrm>
          <a:prstGeom prst="rect">
            <a:avLst/>
          </a:prstGeom>
        </p:spPr>
      </p:pic>
      <p:pic>
        <p:nvPicPr>
          <p:cNvPr id="3" name="Picture 2" descr="pink_thistle">
            <a:extLst>
              <a:ext uri="{FF2B5EF4-FFF2-40B4-BE49-F238E27FC236}">
                <a16:creationId xmlns:a16="http://schemas.microsoft.com/office/drawing/2014/main" id="{C87BA3F5-8C33-4E6D-193A-1939CC3925AC}"/>
              </a:ext>
            </a:extLst>
          </p:cNvPr>
          <p:cNvPicPr>
            <a:picLocks noChangeAspect="1"/>
          </p:cNvPicPr>
          <p:nvPr/>
        </p:nvPicPr>
        <p:blipFill>
          <a:blip r:embed="rId2"/>
          <a:stretch>
            <a:fillRect/>
          </a:stretch>
        </p:blipFill>
        <p:spPr>
          <a:xfrm>
            <a:off x="-127591" y="0"/>
            <a:ext cx="9265337" cy="6858000"/>
          </a:xfrm>
          <a:prstGeom prst="rect">
            <a:avLst/>
          </a:prstGeom>
        </p:spPr>
      </p:pic>
      <p:sp>
        <p:nvSpPr>
          <p:cNvPr id="4" name="TextBox 2">
            <a:extLst>
              <a:ext uri="{FF2B5EF4-FFF2-40B4-BE49-F238E27FC236}">
                <a16:creationId xmlns:a16="http://schemas.microsoft.com/office/drawing/2014/main" id="{4794E88B-2BD5-C725-3F79-2D340D4538FB}"/>
              </a:ext>
            </a:extLst>
          </p:cNvPr>
          <p:cNvSpPr txBox="1">
            <a:spLocks noGrp="1"/>
          </p:cNvSpPr>
          <p:nvPr>
            <p:ph type="title" idx="4294967295"/>
          </p:nvPr>
        </p:nvSpPr>
        <p:spPr>
          <a:xfrm>
            <a:off x="231223" y="1170313"/>
            <a:ext cx="8291244" cy="375487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400" b="1" i="0" u="none" strike="noStrike" kern="1200" cap="none" spc="0" normalizeH="0" baseline="0" noProof="0" dirty="0">
                <a:ln>
                  <a:noFill/>
                </a:ln>
                <a:solidFill>
                  <a:schemeClr val="bg1"/>
                </a:solidFill>
                <a:effectLst/>
                <a:uLnTx/>
                <a:uFillTx/>
                <a:latin typeface="Arial"/>
                <a:ea typeface="+mn-ea"/>
                <a:cs typeface="Arial"/>
              </a:rPr>
              <a:t>China Professional Development Conference 2024</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4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400" b="1" i="0" u="none" strike="noStrike" kern="1200" cap="none" spc="0" normalizeH="0" baseline="0" noProof="0" dirty="0">
                <a:ln>
                  <a:noFill/>
                </a:ln>
                <a:solidFill>
                  <a:schemeClr val="bg1"/>
                </a:solidFill>
                <a:effectLst/>
                <a:uLnTx/>
                <a:uFillTx/>
                <a:latin typeface="Arial"/>
                <a:ea typeface="+mn-ea"/>
                <a:cs typeface="Arial"/>
              </a:rPr>
              <a:t>Day 3 Workshop</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400" b="1" i="0" u="none" strike="noStrike" kern="1200" cap="none" spc="0" normalizeH="0" baseline="0" noProof="0" dirty="0">
                <a:ln>
                  <a:noFill/>
                </a:ln>
                <a:solidFill>
                  <a:schemeClr val="bg1"/>
                </a:solidFill>
                <a:effectLst/>
                <a:uLnTx/>
                <a:uFillTx/>
                <a:latin typeface="Arial"/>
                <a:ea typeface="+mn-ea"/>
                <a:cs typeface="Arial"/>
              </a:rPr>
              <a:t>New Business Graded Unit 2 Project</a:t>
            </a:r>
            <a:endParaRPr kumimoji="0" lang="en-GB" sz="34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34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400" b="1" i="0" u="none" strike="noStrike" kern="1200" cap="none" spc="0" normalizeH="0" baseline="0" noProof="0" dirty="0">
                <a:ln>
                  <a:noFill/>
                </a:ln>
                <a:solidFill>
                  <a:schemeClr val="bg1"/>
                </a:solidFill>
                <a:effectLst/>
                <a:uLnTx/>
                <a:uFillTx/>
                <a:latin typeface="Arial"/>
                <a:ea typeface="+mn-ea"/>
                <a:cs typeface="Arial"/>
              </a:rPr>
              <a:t>Iain Walker, Senior External Verifier</a:t>
            </a:r>
            <a:endParaRPr kumimoji="0" lang="en-GB" sz="36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788031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Presentation</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5" name="TextBox 4">
            <a:extLst>
              <a:ext uri="{C183D7F6-B498-43B3-948B-1728B52AA6E4}">
                <adec:decorative xmlns:adec="http://schemas.microsoft.com/office/drawing/2017/decorative" val="1"/>
              </a:ext>
            </a:extLst>
          </p:cNvPr>
          <p:cNvSpPr txBox="1"/>
          <p:nvPr/>
        </p:nvSpPr>
        <p:spPr>
          <a:xfrm>
            <a:off x="107504" y="986971"/>
            <a:ext cx="8920382" cy="523220"/>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PRESENTATION – Changes</a:t>
            </a:r>
          </a:p>
        </p:txBody>
      </p:sp>
      <p:sp>
        <p:nvSpPr>
          <p:cNvPr id="10" name="TextBox 9">
            <a:extLst>
              <a:ext uri="{C183D7F6-B498-43B3-948B-1728B52AA6E4}">
                <adec:decorative xmlns:adec="http://schemas.microsoft.com/office/drawing/2017/decorative" val="1"/>
              </a:ext>
            </a:extLst>
          </p:cNvPr>
          <p:cNvSpPr txBox="1"/>
          <p:nvPr/>
        </p:nvSpPr>
        <p:spPr>
          <a:xfrm>
            <a:off x="107504" y="1510191"/>
            <a:ext cx="8920382" cy="523220"/>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A title page requirement has been specified</a:t>
            </a:r>
          </a:p>
        </p:txBody>
      </p:sp>
      <p:sp>
        <p:nvSpPr>
          <p:cNvPr id="11" name="TextBox 10">
            <a:extLst>
              <a:ext uri="{C183D7F6-B498-43B3-948B-1728B52AA6E4}">
                <adec:decorative xmlns:adec="http://schemas.microsoft.com/office/drawing/2017/decorative" val="1"/>
              </a:ext>
            </a:extLst>
          </p:cNvPr>
          <p:cNvSpPr txBox="1"/>
          <p:nvPr/>
        </p:nvSpPr>
        <p:spPr>
          <a:xfrm>
            <a:off x="107504" y="2053566"/>
            <a:ext cx="8920382" cy="1384995"/>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Better definition i.e. ‘Abstract or executive summary’, Much clearer instruction of what each component should contain</a:t>
            </a:r>
          </a:p>
        </p:txBody>
      </p:sp>
      <p:sp>
        <p:nvSpPr>
          <p:cNvPr id="7" name="TextBox 6">
            <a:extLst>
              <a:ext uri="{C183D7F6-B498-43B3-948B-1728B52AA6E4}">
                <adec:decorative xmlns:adec="http://schemas.microsoft.com/office/drawing/2017/decorative" val="1"/>
              </a:ext>
            </a:extLst>
          </p:cNvPr>
          <p:cNvSpPr txBox="1"/>
          <p:nvPr/>
        </p:nvSpPr>
        <p:spPr>
          <a:xfrm>
            <a:off x="107504" y="3438561"/>
            <a:ext cx="8920382" cy="954107"/>
          </a:xfrm>
          <a:prstGeom prst="rect">
            <a:avLst/>
          </a:prstGeom>
          <a:noFill/>
        </p:spPr>
        <p:txBody>
          <a:bodyPr wrap="square" rtlCol="0">
            <a:spAutoFit/>
          </a:bodyPr>
          <a:lstStyle/>
          <a:p>
            <a:pPr marL="514350" indent="-514350">
              <a:buFont typeface="+mj-lt"/>
              <a:buAutoNum type="arabicPeriod" startAt="3"/>
            </a:pPr>
            <a:r>
              <a:rPr lang="en-GB" sz="2800" dirty="0">
                <a:solidFill>
                  <a:schemeClr val="bg1"/>
                </a:solidFill>
                <a:latin typeface="Arial" panose="020B0604020202020204" pitchFamily="34" charset="0"/>
                <a:cs typeface="Arial" panose="020B0604020202020204" pitchFamily="34" charset="0"/>
              </a:rPr>
              <a:t>Inclusion of dedicated  marks for an appendix/appendices</a:t>
            </a:r>
          </a:p>
        </p:txBody>
      </p:sp>
      <p:sp>
        <p:nvSpPr>
          <p:cNvPr id="6" name="TextBox 5">
            <a:extLst>
              <a:ext uri="{C183D7F6-B498-43B3-948B-1728B52AA6E4}">
                <adec:decorative xmlns:adec="http://schemas.microsoft.com/office/drawing/2017/decorative" val="1"/>
              </a:ext>
            </a:extLst>
          </p:cNvPr>
          <p:cNvSpPr txBox="1"/>
          <p:nvPr/>
        </p:nvSpPr>
        <p:spPr>
          <a:xfrm>
            <a:off x="107504" y="4429805"/>
            <a:ext cx="8920382" cy="954107"/>
          </a:xfrm>
          <a:prstGeom prst="rect">
            <a:avLst/>
          </a:prstGeom>
          <a:noFill/>
        </p:spPr>
        <p:txBody>
          <a:bodyPr wrap="square" rtlCol="0">
            <a:spAutoFit/>
          </a:bodyPr>
          <a:lstStyle/>
          <a:p>
            <a:pPr marL="514350" indent="-514350">
              <a:buFont typeface="+mj-lt"/>
              <a:buAutoNum type="arabicPeriod" startAt="4"/>
            </a:pPr>
            <a:r>
              <a:rPr lang="en-GB" sz="2800" dirty="0">
                <a:solidFill>
                  <a:schemeClr val="bg1"/>
                </a:solidFill>
                <a:latin typeface="Arial" panose="020B0604020202020204" pitchFamily="34" charset="0"/>
                <a:cs typeface="Arial" panose="020B0604020202020204" pitchFamily="34" charset="0"/>
              </a:rPr>
              <a:t>Inclusion of dedicated marks for references and/or bibliography</a:t>
            </a:r>
          </a:p>
        </p:txBody>
      </p:sp>
      <p:sp>
        <p:nvSpPr>
          <p:cNvPr id="8" name="TextBox 7">
            <a:extLst>
              <a:ext uri="{C183D7F6-B498-43B3-948B-1728B52AA6E4}">
                <adec:decorative xmlns:adec="http://schemas.microsoft.com/office/drawing/2017/decorative" val="1"/>
              </a:ext>
            </a:extLst>
          </p:cNvPr>
          <p:cNvSpPr txBox="1"/>
          <p:nvPr/>
        </p:nvSpPr>
        <p:spPr>
          <a:xfrm>
            <a:off x="107504" y="5496625"/>
            <a:ext cx="8920382" cy="954107"/>
          </a:xfrm>
          <a:prstGeom prst="rect">
            <a:avLst/>
          </a:prstGeom>
          <a:noFill/>
        </p:spPr>
        <p:txBody>
          <a:bodyPr wrap="square" rtlCol="0">
            <a:spAutoFit/>
          </a:bodyPr>
          <a:lstStyle/>
          <a:p>
            <a:pPr marL="514350" indent="-514350">
              <a:buFont typeface="+mj-lt"/>
              <a:buAutoNum type="arabicPeriod" startAt="5"/>
            </a:pPr>
            <a:r>
              <a:rPr lang="en-GB" sz="2800" dirty="0">
                <a:solidFill>
                  <a:schemeClr val="bg1"/>
                </a:solidFill>
                <a:latin typeface="Arial" panose="020B0604020202020204" pitchFamily="34" charset="0"/>
                <a:cs typeface="Arial" panose="020B0604020202020204" pitchFamily="34" charset="0"/>
              </a:rPr>
              <a:t>Marks available increased from</a:t>
            </a:r>
          </a:p>
          <a:p>
            <a:r>
              <a:rPr lang="en-GB" sz="2800" dirty="0">
                <a:solidFill>
                  <a:schemeClr val="bg1"/>
                </a:solidFill>
                <a:latin typeface="Arial" panose="020B0604020202020204" pitchFamily="34" charset="0"/>
                <a:cs typeface="Arial" panose="020B0604020202020204" pitchFamily="34" charset="0"/>
              </a:rPr>
              <a:t>	6 to 10</a:t>
            </a:r>
          </a:p>
        </p:txBody>
      </p:sp>
    </p:spTree>
    <p:extLst>
      <p:ext uri="{BB962C8B-B14F-4D97-AF65-F5344CB8AC3E}">
        <p14:creationId xmlns:p14="http://schemas.microsoft.com/office/powerpoint/2010/main" val="4240374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Log</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5" name="TextBox 4">
            <a:extLst>
              <a:ext uri="{C183D7F6-B498-43B3-948B-1728B52AA6E4}">
                <adec:decorative xmlns:adec="http://schemas.microsoft.com/office/drawing/2017/decorative" val="1"/>
              </a:ext>
            </a:extLst>
          </p:cNvPr>
          <p:cNvSpPr txBox="1"/>
          <p:nvPr/>
        </p:nvSpPr>
        <p:spPr>
          <a:xfrm>
            <a:off x="107504" y="986971"/>
            <a:ext cx="8920382" cy="523220"/>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LOG – Changes</a:t>
            </a:r>
          </a:p>
        </p:txBody>
      </p:sp>
      <p:sp>
        <p:nvSpPr>
          <p:cNvPr id="10" name="TextBox 9">
            <a:extLst>
              <a:ext uri="{C183D7F6-B498-43B3-948B-1728B52AA6E4}">
                <adec:decorative xmlns:adec="http://schemas.microsoft.com/office/drawing/2017/decorative" val="1"/>
              </a:ext>
            </a:extLst>
          </p:cNvPr>
          <p:cNvSpPr txBox="1"/>
          <p:nvPr/>
        </p:nvSpPr>
        <p:spPr>
          <a:xfrm>
            <a:off x="107504" y="1510191"/>
            <a:ext cx="8920382" cy="523220"/>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The activity log has become a reflective log</a:t>
            </a:r>
          </a:p>
        </p:txBody>
      </p:sp>
      <p:sp>
        <p:nvSpPr>
          <p:cNvPr id="11" name="TextBox 10">
            <a:extLst>
              <a:ext uri="{C183D7F6-B498-43B3-948B-1728B52AA6E4}">
                <adec:decorative xmlns:adec="http://schemas.microsoft.com/office/drawing/2017/decorative" val="1"/>
              </a:ext>
            </a:extLst>
          </p:cNvPr>
          <p:cNvSpPr txBox="1"/>
          <p:nvPr/>
        </p:nvSpPr>
        <p:spPr>
          <a:xfrm>
            <a:off x="107504" y="2221187"/>
            <a:ext cx="8920382" cy="954107"/>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Marks split over the Planning and Developing stages</a:t>
            </a:r>
          </a:p>
        </p:txBody>
      </p:sp>
      <p:sp>
        <p:nvSpPr>
          <p:cNvPr id="7" name="TextBox 6">
            <a:extLst>
              <a:ext uri="{C183D7F6-B498-43B3-948B-1728B52AA6E4}">
                <adec:decorative xmlns:adec="http://schemas.microsoft.com/office/drawing/2017/decorative" val="1"/>
              </a:ext>
            </a:extLst>
          </p:cNvPr>
          <p:cNvSpPr txBox="1"/>
          <p:nvPr/>
        </p:nvSpPr>
        <p:spPr>
          <a:xfrm>
            <a:off x="107504" y="3175294"/>
            <a:ext cx="8920382" cy="1815882"/>
          </a:xfrm>
          <a:prstGeom prst="rect">
            <a:avLst/>
          </a:prstGeom>
          <a:noFill/>
        </p:spPr>
        <p:txBody>
          <a:bodyPr wrap="square" rtlCol="0">
            <a:spAutoFit/>
          </a:bodyPr>
          <a:lstStyle/>
          <a:p>
            <a:pPr marL="514350" indent="-514350">
              <a:buFont typeface="+mj-lt"/>
              <a:buAutoNum type="arabicPeriod" startAt="3"/>
            </a:pPr>
            <a:r>
              <a:rPr lang="en-GB" sz="2800" dirty="0">
                <a:solidFill>
                  <a:schemeClr val="bg1"/>
                </a:solidFill>
                <a:latin typeface="Arial" panose="020B0604020202020204" pitchFamily="34" charset="0"/>
                <a:cs typeface="Arial" panose="020B0604020202020204" pitchFamily="34" charset="0"/>
              </a:rPr>
              <a:t>The available marks are split to reflect relative importance, with 2 marks available for the log in the planning stage and 4 marks in the Developing stage.  </a:t>
            </a:r>
          </a:p>
        </p:txBody>
      </p:sp>
      <p:sp>
        <p:nvSpPr>
          <p:cNvPr id="2" name="TextBox 1">
            <a:extLst>
              <a:ext uri="{C183D7F6-B498-43B3-948B-1728B52AA6E4}">
                <adec:decorative xmlns:adec="http://schemas.microsoft.com/office/drawing/2017/decorative" val="1"/>
              </a:ext>
            </a:extLst>
          </p:cNvPr>
          <p:cNvSpPr txBox="1"/>
          <p:nvPr/>
        </p:nvSpPr>
        <p:spPr>
          <a:xfrm>
            <a:off x="107503" y="4991176"/>
            <a:ext cx="6365868" cy="1569660"/>
          </a:xfrm>
          <a:prstGeom prst="rect">
            <a:avLst/>
          </a:prstGeom>
          <a:noFill/>
        </p:spPr>
        <p:txBody>
          <a:bodyPr wrap="square" rtlCol="0">
            <a:spAutoFit/>
          </a:bodyPr>
          <a:lstStyle/>
          <a:p>
            <a:r>
              <a:rPr lang="en-GB" sz="3200" dirty="0">
                <a:solidFill>
                  <a:schemeClr val="bg1"/>
                </a:solidFill>
                <a:latin typeface="Arial" panose="020B0604020202020204" pitchFamily="34" charset="0"/>
                <a:cs typeface="Arial" panose="020B0604020202020204" pitchFamily="34" charset="0"/>
              </a:rPr>
              <a:t>The total marks increases from 52 to 54.  The word guide remains the same at 2500 to 3500 words.</a:t>
            </a:r>
          </a:p>
        </p:txBody>
      </p:sp>
    </p:spTree>
    <p:extLst>
      <p:ext uri="{BB962C8B-B14F-4D97-AF65-F5344CB8AC3E}">
        <p14:creationId xmlns:p14="http://schemas.microsoft.com/office/powerpoint/2010/main" val="3289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Activity 3 evaluating stage</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5" name="TextBox 4"/>
          <p:cNvSpPr txBox="1"/>
          <p:nvPr/>
        </p:nvSpPr>
        <p:spPr>
          <a:xfrm>
            <a:off x="107504" y="986971"/>
            <a:ext cx="8920382" cy="3539430"/>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Activity 3 – Spot the changes Evaluating stage</a:t>
            </a:r>
          </a:p>
          <a:p>
            <a:endParaRPr lang="en-GB" sz="2800"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Study the marking grid and additional mark criteria for the Evaluating stage of the old and new units.  Using the recording sheet, identify the changes that have been made.</a:t>
            </a:r>
          </a:p>
          <a:p>
            <a:endParaRPr lang="en-GB" sz="2800"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You have 5 minutes to complete the task</a:t>
            </a:r>
          </a:p>
        </p:txBody>
      </p:sp>
    </p:spTree>
    <p:extLst>
      <p:ext uri="{BB962C8B-B14F-4D97-AF65-F5344CB8AC3E}">
        <p14:creationId xmlns:p14="http://schemas.microsoft.com/office/powerpoint/2010/main" val="1799508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Evaluating stage</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5" name="TextBox 4">
            <a:extLst>
              <a:ext uri="{C183D7F6-B498-43B3-948B-1728B52AA6E4}">
                <adec:decorative xmlns:adec="http://schemas.microsoft.com/office/drawing/2017/decorative" val="1"/>
              </a:ext>
            </a:extLst>
          </p:cNvPr>
          <p:cNvSpPr txBox="1"/>
          <p:nvPr/>
        </p:nvSpPr>
        <p:spPr>
          <a:xfrm>
            <a:off x="107504" y="833895"/>
            <a:ext cx="8920382" cy="523220"/>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EVALUATING STAGE – Changes</a:t>
            </a:r>
          </a:p>
        </p:txBody>
      </p:sp>
      <p:sp>
        <p:nvSpPr>
          <p:cNvPr id="10" name="TextBox 9">
            <a:extLst>
              <a:ext uri="{C183D7F6-B498-43B3-948B-1728B52AA6E4}">
                <adec:decorative xmlns:adec="http://schemas.microsoft.com/office/drawing/2017/decorative" val="1"/>
              </a:ext>
            </a:extLst>
          </p:cNvPr>
          <p:cNvSpPr txBox="1"/>
          <p:nvPr/>
        </p:nvSpPr>
        <p:spPr>
          <a:xfrm>
            <a:off x="107504" y="1612203"/>
            <a:ext cx="8920382" cy="523220"/>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Overall marks reduced from 24 to 22</a:t>
            </a:r>
          </a:p>
        </p:txBody>
      </p:sp>
      <p:sp>
        <p:nvSpPr>
          <p:cNvPr id="11" name="TextBox 10">
            <a:extLst>
              <a:ext uri="{C183D7F6-B498-43B3-948B-1728B52AA6E4}">
                <adec:decorative xmlns:adec="http://schemas.microsoft.com/office/drawing/2017/decorative" val="1"/>
              </a:ext>
            </a:extLst>
          </p:cNvPr>
          <p:cNvSpPr txBox="1"/>
          <p:nvPr/>
        </p:nvSpPr>
        <p:spPr>
          <a:xfrm>
            <a:off x="107504" y="2166079"/>
            <a:ext cx="8920382" cy="523220"/>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Maximum marks allocated to each component</a:t>
            </a:r>
          </a:p>
        </p:txBody>
      </p:sp>
      <p:sp>
        <p:nvSpPr>
          <p:cNvPr id="7" name="TextBox 6">
            <a:extLst>
              <a:ext uri="{C183D7F6-B498-43B3-948B-1728B52AA6E4}">
                <adec:decorative xmlns:adec="http://schemas.microsoft.com/office/drawing/2017/decorative" val="1"/>
              </a:ext>
            </a:extLst>
          </p:cNvPr>
          <p:cNvSpPr txBox="1"/>
          <p:nvPr/>
        </p:nvSpPr>
        <p:spPr>
          <a:xfrm>
            <a:off x="107504" y="2793916"/>
            <a:ext cx="8920382" cy="954107"/>
          </a:xfrm>
          <a:prstGeom prst="rect">
            <a:avLst/>
          </a:prstGeom>
          <a:noFill/>
        </p:spPr>
        <p:txBody>
          <a:bodyPr wrap="square" rtlCol="0">
            <a:spAutoFit/>
          </a:bodyPr>
          <a:lstStyle/>
          <a:p>
            <a:pPr marL="514350" indent="-514350">
              <a:buFont typeface="+mj-lt"/>
              <a:buAutoNum type="arabicPeriod" startAt="3"/>
            </a:pPr>
            <a:r>
              <a:rPr lang="en-GB" sz="2800" dirty="0">
                <a:solidFill>
                  <a:schemeClr val="bg1"/>
                </a:solidFill>
                <a:latin typeface="Arial" panose="020B0604020202020204" pitchFamily="34" charset="0"/>
                <a:cs typeface="Arial" panose="020B0604020202020204" pitchFamily="34" charset="0"/>
              </a:rPr>
              <a:t>Reduced criteria for the additional marks and better clarity</a:t>
            </a:r>
          </a:p>
        </p:txBody>
      </p:sp>
      <p:sp>
        <p:nvSpPr>
          <p:cNvPr id="9" name="TextBox 8">
            <a:extLst>
              <a:ext uri="{C183D7F6-B498-43B3-948B-1728B52AA6E4}">
                <adec:decorative xmlns:adec="http://schemas.microsoft.com/office/drawing/2017/decorative" val="1"/>
              </a:ext>
            </a:extLst>
          </p:cNvPr>
          <p:cNvSpPr txBox="1"/>
          <p:nvPr/>
        </p:nvSpPr>
        <p:spPr>
          <a:xfrm>
            <a:off x="107504" y="3757097"/>
            <a:ext cx="8920382" cy="954107"/>
          </a:xfrm>
          <a:prstGeom prst="rect">
            <a:avLst/>
          </a:prstGeom>
          <a:noFill/>
        </p:spPr>
        <p:txBody>
          <a:bodyPr wrap="square" rtlCol="0">
            <a:spAutoFit/>
          </a:bodyPr>
          <a:lstStyle/>
          <a:p>
            <a:pPr marL="514350" indent="-514350">
              <a:buFont typeface="+mj-lt"/>
              <a:buAutoNum type="arabicPeriod" startAt="4"/>
            </a:pPr>
            <a:r>
              <a:rPr lang="en-GB" sz="2800" dirty="0">
                <a:solidFill>
                  <a:schemeClr val="bg1"/>
                </a:solidFill>
                <a:latin typeface="Arial" panose="020B0604020202020204" pitchFamily="34" charset="0"/>
                <a:cs typeface="Arial" panose="020B0604020202020204" pitchFamily="34" charset="0"/>
              </a:rPr>
              <a:t>Removal of the brief outline of the investigation to avoid repetition</a:t>
            </a:r>
          </a:p>
        </p:txBody>
      </p:sp>
      <p:sp>
        <p:nvSpPr>
          <p:cNvPr id="12" name="TextBox 11">
            <a:extLst>
              <a:ext uri="{C183D7F6-B498-43B3-948B-1728B52AA6E4}">
                <adec:decorative xmlns:adec="http://schemas.microsoft.com/office/drawing/2017/decorative" val="1"/>
              </a:ext>
            </a:extLst>
          </p:cNvPr>
          <p:cNvSpPr txBox="1"/>
          <p:nvPr/>
        </p:nvSpPr>
        <p:spPr>
          <a:xfrm>
            <a:off x="107504" y="4706132"/>
            <a:ext cx="8920382" cy="954107"/>
          </a:xfrm>
          <a:prstGeom prst="rect">
            <a:avLst/>
          </a:prstGeom>
          <a:noFill/>
        </p:spPr>
        <p:txBody>
          <a:bodyPr wrap="square" rtlCol="0">
            <a:spAutoFit/>
          </a:bodyPr>
          <a:lstStyle/>
          <a:p>
            <a:pPr marL="514350" indent="-514350">
              <a:buFont typeface="+mj-lt"/>
              <a:buAutoNum type="arabicPeriod" startAt="5"/>
            </a:pPr>
            <a:r>
              <a:rPr lang="en-GB" sz="2800" dirty="0">
                <a:solidFill>
                  <a:schemeClr val="bg1"/>
                </a:solidFill>
                <a:latin typeface="Arial" panose="020B0604020202020204" pitchFamily="34" charset="0"/>
                <a:cs typeface="Arial" panose="020B0604020202020204" pitchFamily="34" charset="0"/>
              </a:rPr>
              <a:t>Word guidance changed from 1500 words to </a:t>
            </a:r>
          </a:p>
          <a:p>
            <a:r>
              <a:rPr lang="en-GB" sz="2800" dirty="0">
                <a:solidFill>
                  <a:schemeClr val="bg1"/>
                </a:solidFill>
                <a:latin typeface="Arial" panose="020B0604020202020204" pitchFamily="34" charset="0"/>
                <a:cs typeface="Arial" panose="020B0604020202020204" pitchFamily="34" charset="0"/>
              </a:rPr>
              <a:t>	1000 to 1500</a:t>
            </a:r>
          </a:p>
        </p:txBody>
      </p:sp>
    </p:spTree>
    <p:extLst>
      <p:ext uri="{BB962C8B-B14F-4D97-AF65-F5344CB8AC3E}">
        <p14:creationId xmlns:p14="http://schemas.microsoft.com/office/powerpoint/2010/main" val="2274330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217714" y="2032000"/>
            <a:ext cx="8665029"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Good planning and preparation equals better results</a:t>
            </a:r>
          </a:p>
        </p:txBody>
      </p:sp>
    </p:spTree>
    <p:extLst>
      <p:ext uri="{BB962C8B-B14F-4D97-AF65-F5344CB8AC3E}">
        <p14:creationId xmlns:p14="http://schemas.microsoft.com/office/powerpoint/2010/main" val="350259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Aim of this workshop</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3" name="Text Placeholder 2">
            <a:extLst>
              <a:ext uri="{C183D7F6-B498-43B3-948B-1728B52AA6E4}">
                <adec:decorative xmlns:adec="http://schemas.microsoft.com/office/drawing/2017/decorative" val="1"/>
              </a:ext>
            </a:extLst>
          </p:cNvPr>
          <p:cNvSpPr txBox="1">
            <a:spLocks/>
          </p:cNvSpPr>
          <p:nvPr/>
        </p:nvSpPr>
        <p:spPr>
          <a:xfrm>
            <a:off x="107503" y="881765"/>
            <a:ext cx="8789753" cy="3887787"/>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FFFFFF"/>
              </a:buClr>
              <a:buSzTx/>
              <a:buNone/>
              <a:tabLst/>
              <a:defRPr/>
            </a:pPr>
            <a:r>
              <a:rPr kumimoji="0" lang="en-GB" sz="3200" b="1" i="0" u="none" strike="noStrike" kern="0" cap="none" spc="0" normalizeH="0" baseline="0" noProof="0" dirty="0">
                <a:ln>
                  <a:noFill/>
                </a:ln>
                <a:solidFill>
                  <a:srgbClr val="FFFFFF"/>
                </a:solidFill>
                <a:effectLst/>
                <a:uLnTx/>
                <a:uFillTx/>
                <a:latin typeface="Arial"/>
              </a:rPr>
              <a:t>The aims of this workshop are</a:t>
            </a:r>
            <a:r>
              <a:rPr kumimoji="0" lang="en-GB" sz="3200" b="0" i="0" u="none" strike="noStrike" kern="0" cap="none" spc="0" normalizeH="0" baseline="0" noProof="0" dirty="0">
                <a:ln>
                  <a:noFill/>
                </a:ln>
                <a:solidFill>
                  <a:srgbClr val="FFFFFF"/>
                </a:solidFill>
                <a:effectLst/>
                <a:uLnTx/>
                <a:uFillTx/>
                <a:latin typeface="Arial"/>
              </a:rPr>
              <a:t>:</a:t>
            </a:r>
          </a:p>
          <a:p>
            <a:pPr marL="514350" lvl="0" indent="-514350">
              <a:buFont typeface="+mj-lt"/>
              <a:buAutoNum type="arabicPeriod"/>
            </a:pPr>
            <a:r>
              <a:rPr lang="en-GB" sz="3200" dirty="0"/>
              <a:t>To identify the changes to the new GU2 unit project compared to the old version.</a:t>
            </a:r>
          </a:p>
          <a:p>
            <a:pPr marL="514350" lvl="0" indent="-514350">
              <a:buFont typeface="+mj-lt"/>
              <a:buAutoNum type="arabicPeriod"/>
            </a:pPr>
            <a:r>
              <a:rPr lang="en-GB" sz="3200" dirty="0"/>
              <a:t>To highlight the new structure.</a:t>
            </a:r>
          </a:p>
          <a:p>
            <a:pPr marL="514350" lvl="0" indent="-514350">
              <a:buFont typeface="+mj-lt"/>
              <a:buAutoNum type="arabicPeriod"/>
            </a:pPr>
            <a:r>
              <a:rPr lang="en-GB" sz="3200" dirty="0"/>
              <a:t>To highlight and explain the new mark distribution including marks for references.</a:t>
            </a:r>
          </a:p>
          <a:p>
            <a:pPr marL="514350" lvl="0" indent="-514350">
              <a:buFont typeface="+mj-lt"/>
              <a:buAutoNum type="arabicPeriod"/>
            </a:pPr>
            <a:r>
              <a:rPr lang="en-GB" sz="3200" dirty="0"/>
              <a:t>To explain the word guide in each section to address the problem of excessively long answers in many units.</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US" sz="2600" b="0" i="0" u="none" strike="noStrike" kern="0" cap="none" spc="0" normalizeH="0" baseline="0" noProof="0" dirty="0">
              <a:ln>
                <a:noFill/>
              </a:ln>
              <a:solidFill>
                <a:srgbClr val="FFFFFF"/>
              </a:solidFill>
              <a:effectLst/>
              <a:uLnTx/>
              <a:uFillTx/>
              <a:latin typeface="Arial"/>
            </a:endParaRPr>
          </a:p>
        </p:txBody>
      </p:sp>
    </p:spTree>
    <p:extLst>
      <p:ext uri="{BB962C8B-B14F-4D97-AF65-F5344CB8AC3E}">
        <p14:creationId xmlns:p14="http://schemas.microsoft.com/office/powerpoint/2010/main" val="272666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New Business Graded Unit 2 project</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3" name="Text Placeholder 2"/>
          <p:cNvSpPr txBox="1">
            <a:spLocks/>
          </p:cNvSpPr>
          <p:nvPr/>
        </p:nvSpPr>
        <p:spPr>
          <a:xfrm>
            <a:off x="107503" y="881765"/>
            <a:ext cx="8789753" cy="1745321"/>
          </a:xfrm>
          <a:prstGeom prst="rect">
            <a:avLst/>
          </a:prstGeom>
        </p:spPr>
        <p:txBody>
          <a:bodyPr/>
          <a:lstStyle>
            <a:lvl1pPr marL="342900" indent="-342900" algn="l" rtl="0" eaLnBrk="1" fontAlgn="base" hangingPunct="1">
              <a:spcBef>
                <a:spcPct val="20000"/>
              </a:spcBef>
              <a:spcAft>
                <a:spcPct val="0"/>
              </a:spcAft>
              <a:buClr>
                <a:schemeClr val="bg1"/>
              </a:buClr>
              <a:buFont typeface="Wingdings" pitchFamily="2" charset="2"/>
              <a:buChar char="w"/>
              <a:defRPr sz="2600">
                <a:solidFill>
                  <a:srgbClr val="FFFFFF"/>
                </a:solidFill>
                <a:latin typeface="+mn-lt"/>
                <a:ea typeface="+mn-ea"/>
                <a:cs typeface="+mn-cs"/>
              </a:defRPr>
            </a:lvl1pPr>
            <a:lvl2pPr marL="742950" indent="-285750" algn="l" rtl="0" eaLnBrk="1" fontAlgn="base" hangingPunct="1">
              <a:spcBef>
                <a:spcPct val="20000"/>
              </a:spcBef>
              <a:spcAft>
                <a:spcPct val="0"/>
              </a:spcAft>
              <a:buClr>
                <a:schemeClr val="bg1"/>
              </a:buClr>
              <a:buFont typeface="Arial" charset="0"/>
              <a:buChar char="–"/>
              <a:defRPr sz="2600">
                <a:solidFill>
                  <a:srgbClr val="FFFFFF"/>
                </a:solidFill>
                <a:latin typeface="+mn-lt"/>
              </a:defRPr>
            </a:lvl2pPr>
            <a:lvl3pPr marL="1143000" indent="-228600" algn="l" rtl="0" eaLnBrk="1" fontAlgn="base" hangingPunct="1">
              <a:spcBef>
                <a:spcPct val="20000"/>
              </a:spcBef>
              <a:spcAft>
                <a:spcPct val="0"/>
              </a:spcAft>
              <a:buClr>
                <a:schemeClr val="bg1"/>
              </a:buClr>
              <a:buChar char="•"/>
              <a:defRPr sz="2600">
                <a:solidFill>
                  <a:schemeClr val="bg1"/>
                </a:solidFill>
                <a:latin typeface="+mn-lt"/>
              </a:defRPr>
            </a:lvl3pPr>
            <a:lvl4pPr marL="1600200" indent="-228600" algn="l" rtl="0" eaLnBrk="1" fontAlgn="base" hangingPunct="1">
              <a:spcBef>
                <a:spcPct val="20000"/>
              </a:spcBef>
              <a:spcAft>
                <a:spcPct val="0"/>
              </a:spcAft>
              <a:buClr>
                <a:schemeClr val="bg1"/>
              </a:buClr>
              <a:buChar char="–"/>
              <a:defRPr sz="2600">
                <a:solidFill>
                  <a:schemeClr val="bg1"/>
                </a:solidFill>
                <a:latin typeface="+mn-lt"/>
              </a:defRPr>
            </a:lvl4pPr>
            <a:lvl5pPr marL="2057400" indent="-228600" algn="l" rtl="0" eaLnBrk="1" fontAlgn="base" hangingPunct="1">
              <a:spcBef>
                <a:spcPct val="20000"/>
              </a:spcBef>
              <a:spcAft>
                <a:spcPct val="0"/>
              </a:spcAft>
              <a:buClr>
                <a:schemeClr val="bg1"/>
              </a:buClr>
              <a:buChar char="»"/>
              <a:defRPr sz="2600">
                <a:solidFill>
                  <a:schemeClr val="bg1"/>
                </a:solidFill>
                <a:latin typeface="+mn-lt"/>
              </a:defRPr>
            </a:lvl5pPr>
            <a:lvl6pPr marL="2514600" indent="-228600" algn="l" rtl="0" eaLnBrk="1" fontAlgn="base" hangingPunct="1">
              <a:spcBef>
                <a:spcPct val="20000"/>
              </a:spcBef>
              <a:spcAft>
                <a:spcPct val="0"/>
              </a:spcAft>
              <a:buClr>
                <a:srgbClr val="FF9933"/>
              </a:buClr>
              <a:buChar char="»"/>
              <a:defRPr sz="2800">
                <a:solidFill>
                  <a:schemeClr val="bg1"/>
                </a:solidFill>
                <a:latin typeface="+mn-lt"/>
              </a:defRPr>
            </a:lvl6pPr>
            <a:lvl7pPr marL="2971800" indent="-228600" algn="l" rtl="0" eaLnBrk="1" fontAlgn="base" hangingPunct="1">
              <a:spcBef>
                <a:spcPct val="20000"/>
              </a:spcBef>
              <a:spcAft>
                <a:spcPct val="0"/>
              </a:spcAft>
              <a:buClr>
                <a:srgbClr val="FF9933"/>
              </a:buClr>
              <a:buChar char="»"/>
              <a:defRPr sz="2800">
                <a:solidFill>
                  <a:schemeClr val="bg1"/>
                </a:solidFill>
                <a:latin typeface="+mn-lt"/>
              </a:defRPr>
            </a:lvl7pPr>
            <a:lvl8pPr marL="3429000" indent="-228600" algn="l" rtl="0" eaLnBrk="1" fontAlgn="base" hangingPunct="1">
              <a:spcBef>
                <a:spcPct val="20000"/>
              </a:spcBef>
              <a:spcAft>
                <a:spcPct val="0"/>
              </a:spcAft>
              <a:buClr>
                <a:srgbClr val="FF9933"/>
              </a:buClr>
              <a:buChar char="»"/>
              <a:defRPr sz="2800">
                <a:solidFill>
                  <a:schemeClr val="bg1"/>
                </a:solidFill>
                <a:latin typeface="+mn-lt"/>
              </a:defRPr>
            </a:lvl8pPr>
            <a:lvl9pPr marL="3886200" indent="-228600" algn="l" rtl="0" eaLnBrk="1" fontAlgn="base" hangingPunct="1">
              <a:spcBef>
                <a:spcPct val="20000"/>
              </a:spcBef>
              <a:spcAft>
                <a:spcPct val="0"/>
              </a:spcAft>
              <a:buClr>
                <a:srgbClr val="FF9933"/>
              </a:buClr>
              <a:buChar char="»"/>
              <a:defRPr sz="2800">
                <a:solidFill>
                  <a:schemeClr val="bg1"/>
                </a:solidFill>
                <a:latin typeface="+mn-lt"/>
              </a:defRPr>
            </a:lvl9pPr>
          </a:lstStyle>
          <a:p>
            <a:pPr marL="0" marR="0" lvl="0" indent="0" algn="l" defTabSz="914400" rtl="0" eaLnBrk="1" fontAlgn="base" latinLnBrk="0" hangingPunct="1">
              <a:lnSpc>
                <a:spcPct val="100000"/>
              </a:lnSpc>
              <a:spcBef>
                <a:spcPct val="20000"/>
              </a:spcBef>
              <a:spcAft>
                <a:spcPct val="0"/>
              </a:spcAft>
              <a:buClr>
                <a:srgbClr val="FFFFFF"/>
              </a:buClr>
              <a:buSzTx/>
              <a:buNone/>
              <a:tabLst/>
              <a:defRPr/>
            </a:pPr>
            <a:r>
              <a:rPr lang="en-GB" sz="2800" b="1" kern="0" dirty="0">
                <a:latin typeface="Arial"/>
              </a:rPr>
              <a:t>When the awards were last revised in Scotland in 2010 the Graded Unit 2 project had only minor changes made.</a:t>
            </a: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lang="en-US" sz="2800" kern="0" dirty="0">
              <a:latin typeface="Arial"/>
            </a:endParaRPr>
          </a:p>
          <a:p>
            <a:pPr marL="0" marR="0" lvl="0" indent="0" algn="l" defTabSz="914400" rtl="0" eaLnBrk="1" fontAlgn="base" latinLnBrk="0" hangingPunct="1">
              <a:lnSpc>
                <a:spcPct val="100000"/>
              </a:lnSpc>
              <a:spcBef>
                <a:spcPct val="20000"/>
              </a:spcBef>
              <a:spcAft>
                <a:spcPct val="0"/>
              </a:spcAft>
              <a:buClr>
                <a:srgbClr val="FFFFFF"/>
              </a:buClr>
              <a:buSzTx/>
              <a:buNone/>
              <a:tabLst/>
              <a:defRPr/>
            </a:pPr>
            <a:endParaRPr kumimoji="0" lang="en-GB" sz="2800" b="1" i="0" u="none" strike="noStrike" kern="0" cap="none" spc="0" normalizeH="0" baseline="0" noProof="0" dirty="0">
              <a:ln>
                <a:noFill/>
              </a:ln>
              <a:solidFill>
                <a:srgbClr val="FFFFFF"/>
              </a:solidFill>
              <a:effectLst/>
              <a:uLnTx/>
              <a:uFillTx/>
              <a:latin typeface="Arial"/>
            </a:endParaRPr>
          </a:p>
        </p:txBody>
      </p:sp>
      <p:sp>
        <p:nvSpPr>
          <p:cNvPr id="2" name="TextBox 1"/>
          <p:cNvSpPr txBox="1"/>
          <p:nvPr/>
        </p:nvSpPr>
        <p:spPr>
          <a:xfrm>
            <a:off x="107502" y="2436820"/>
            <a:ext cx="8934897" cy="4031873"/>
          </a:xfrm>
          <a:prstGeom prst="rect">
            <a:avLst/>
          </a:prstGeom>
          <a:noFill/>
        </p:spPr>
        <p:txBody>
          <a:bodyPr wrap="square" rtlCol="0">
            <a:spAutoFit/>
          </a:bodyPr>
          <a:lstStyle/>
          <a:p>
            <a:r>
              <a:rPr lang="en-GB" sz="3200" dirty="0">
                <a:solidFill>
                  <a:schemeClr val="bg1"/>
                </a:solidFill>
                <a:latin typeface="Arial" panose="020B0604020202020204" pitchFamily="34" charset="0"/>
                <a:cs typeface="Arial" panose="020B0604020202020204" pitchFamily="34" charset="0"/>
              </a:rPr>
              <a:t>At the most recent review, feedback from centres and verifiers indicated a need for:</a:t>
            </a:r>
          </a:p>
          <a:p>
            <a:pPr marL="457200" indent="-457200">
              <a:buFont typeface="Wingdings" panose="05000000000000000000" pitchFamily="2" charset="2"/>
              <a:buChar char="q"/>
            </a:pPr>
            <a:r>
              <a:rPr lang="en-GB" sz="3200" dirty="0">
                <a:solidFill>
                  <a:schemeClr val="bg1"/>
                </a:solidFill>
                <a:latin typeface="Arial" panose="020B0604020202020204" pitchFamily="34" charset="0"/>
                <a:cs typeface="Arial" panose="020B0604020202020204" pitchFamily="34" charset="0"/>
              </a:rPr>
              <a:t>A better structure</a:t>
            </a:r>
          </a:p>
          <a:p>
            <a:pPr marL="457200" indent="-457200">
              <a:buFont typeface="Wingdings" panose="05000000000000000000" pitchFamily="2" charset="2"/>
              <a:buChar char="q"/>
            </a:pPr>
            <a:r>
              <a:rPr lang="en-GB" sz="3200" dirty="0">
                <a:solidFill>
                  <a:schemeClr val="bg1"/>
                </a:solidFill>
                <a:latin typeface="Arial" panose="020B0604020202020204" pitchFamily="34" charset="0"/>
                <a:cs typeface="Arial" panose="020B0604020202020204" pitchFamily="34" charset="0"/>
              </a:rPr>
              <a:t>Greater clarity for marking</a:t>
            </a:r>
          </a:p>
          <a:p>
            <a:pPr marL="457200" indent="-457200">
              <a:buFont typeface="Wingdings" panose="05000000000000000000" pitchFamily="2" charset="2"/>
              <a:buChar char="q"/>
            </a:pPr>
            <a:r>
              <a:rPr lang="en-GB" sz="3200" dirty="0">
                <a:solidFill>
                  <a:schemeClr val="bg1"/>
                </a:solidFill>
                <a:latin typeface="Arial" panose="020B0604020202020204" pitchFamily="34" charset="0"/>
                <a:cs typeface="Arial" panose="020B0604020202020204" pitchFamily="34" charset="0"/>
              </a:rPr>
              <a:t>A better definition of additional mark criteria</a:t>
            </a:r>
          </a:p>
          <a:p>
            <a:pPr marL="457200" indent="-457200">
              <a:buFont typeface="Wingdings" panose="05000000000000000000" pitchFamily="2" charset="2"/>
              <a:buChar char="q"/>
            </a:pPr>
            <a:r>
              <a:rPr lang="en-GB" sz="3200" dirty="0">
                <a:solidFill>
                  <a:schemeClr val="bg1"/>
                </a:solidFill>
                <a:latin typeface="Arial" panose="020B0604020202020204" pitchFamily="34" charset="0"/>
                <a:cs typeface="Arial" panose="020B0604020202020204" pitchFamily="34" charset="0"/>
              </a:rPr>
              <a:t>A more manageable workload</a:t>
            </a:r>
          </a:p>
          <a:p>
            <a:pPr marL="457200" indent="-457200">
              <a:buFont typeface="Wingdings" panose="05000000000000000000" pitchFamily="2" charset="2"/>
              <a:buChar char="q"/>
            </a:pPr>
            <a:r>
              <a:rPr lang="en-GB" sz="3200" dirty="0">
                <a:solidFill>
                  <a:schemeClr val="bg1"/>
                </a:solidFill>
                <a:latin typeface="Arial" panose="020B0604020202020204" pitchFamily="34" charset="0"/>
                <a:cs typeface="Arial" panose="020B0604020202020204" pitchFamily="34" charset="0"/>
              </a:rPr>
              <a:t>Reward for referencing</a:t>
            </a:r>
          </a:p>
          <a:p>
            <a:pPr marL="457200" indent="-457200">
              <a:buFont typeface="Wingdings" panose="05000000000000000000" pitchFamily="2" charset="2"/>
              <a:buChar char="q"/>
            </a:pPr>
            <a:endParaRPr lang="en-GB"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6193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Activity 1 </a:t>
            </a:r>
            <a:r>
              <a:rPr lang="en-GB" altLang="en-US" dirty="0"/>
              <a:t>p</a:t>
            </a:r>
            <a:r>
              <a:rPr kumimoji="0" lang="en-GB" altLang="en-US" sz="3600" b="1" i="0" u="none" strike="noStrike" kern="1200" cap="none" spc="0" normalizeH="0" baseline="0" noProof="0" dirty="0" err="1">
                <a:ln>
                  <a:noFill/>
                </a:ln>
                <a:solidFill>
                  <a:srgbClr val="FFFFFF"/>
                </a:solidFill>
                <a:effectLst/>
                <a:uLnTx/>
                <a:uFillTx/>
                <a:latin typeface="Arial" pitchFamily="34" charset="0"/>
                <a:ea typeface="+mj-ea"/>
                <a:cs typeface="+mj-cs"/>
              </a:rPr>
              <a:t>lanning</a:t>
            </a:r>
            <a:r>
              <a:rPr kumimoji="0" lang="en-GB" altLang="en-US" sz="3600" b="1" i="0" u="none" strike="noStrike" kern="1200" cap="none" spc="0" normalizeH="0" noProof="0" dirty="0">
                <a:ln>
                  <a:noFill/>
                </a:ln>
                <a:solidFill>
                  <a:srgbClr val="FFFFFF"/>
                </a:solidFill>
                <a:effectLst/>
                <a:uLnTx/>
                <a:uFillTx/>
                <a:latin typeface="Arial" pitchFamily="34" charset="0"/>
                <a:ea typeface="+mj-ea"/>
                <a:cs typeface="+mj-cs"/>
              </a:rPr>
              <a:t> stage</a:t>
            </a:r>
            <a:endPar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endParaRP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5" name="TextBox 4"/>
          <p:cNvSpPr txBox="1"/>
          <p:nvPr/>
        </p:nvSpPr>
        <p:spPr>
          <a:xfrm>
            <a:off x="107504" y="986971"/>
            <a:ext cx="8920382" cy="3539430"/>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Activity 1 – Spot the changes Planning stage</a:t>
            </a:r>
          </a:p>
          <a:p>
            <a:endParaRPr lang="en-GB" sz="2800"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Study the marking grid and additional mark criteria for the Brief, Plan and Log for the old and new units.  Using the recording sheet, identify the changes that have been made.</a:t>
            </a:r>
          </a:p>
          <a:p>
            <a:endParaRPr lang="en-GB" sz="2800"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You have 10 minutes to complete the task</a:t>
            </a:r>
          </a:p>
        </p:txBody>
      </p:sp>
    </p:spTree>
    <p:extLst>
      <p:ext uri="{BB962C8B-B14F-4D97-AF65-F5344CB8AC3E}">
        <p14:creationId xmlns:p14="http://schemas.microsoft.com/office/powerpoint/2010/main" val="214441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p:cNvSpPr>
          <p:nvPr/>
        </p:nvSpPr>
        <p:spPr>
          <a:xfrm>
            <a:off x="107504" y="41807"/>
            <a:ext cx="858964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lvl="0">
              <a:defRPr/>
            </a:pPr>
            <a:r>
              <a:rPr lang="en-GB" altLang="en-US" dirty="0"/>
              <a:t>Project Brief</a:t>
            </a:r>
          </a:p>
          <a:p>
            <a:pPr lvl="0">
              <a:defRPr/>
            </a:pPr>
            <a:r>
              <a:rPr lang="en-GB" altLang="en-US" dirty="0"/>
              <a:t> </a:t>
            </a:r>
            <a:endParaRPr kumimoji="0" lang="en-US" sz="3600" b="1" i="0" u="none" strike="noStrike" kern="0" cap="none" spc="0" normalizeH="0" baseline="0" noProof="0" dirty="0">
              <a:ln>
                <a:noFill/>
              </a:ln>
              <a:solidFill>
                <a:srgbClr val="FFFFFF"/>
              </a:solidFill>
              <a:effectLst/>
              <a:uLnTx/>
              <a:uFillTx/>
              <a:latin typeface="Arial" pitchFamily="34" charset="0"/>
            </a:endParaRPr>
          </a:p>
        </p:txBody>
      </p:sp>
      <p:sp>
        <p:nvSpPr>
          <p:cNvPr id="5" name="Title 4">
            <a:extLst>
              <a:ext uri="{C183D7F6-B498-43B3-948B-1728B52AA6E4}">
                <adec:decorative xmlns:adec="http://schemas.microsoft.com/office/drawing/2017/decorative" val="1"/>
              </a:ext>
            </a:extLst>
          </p:cNvPr>
          <p:cNvSpPr txBox="1">
            <a:spLocks noGrp="1"/>
          </p:cNvSpPr>
          <p:nvPr>
            <p:ph type="title" idx="4294967295"/>
          </p:nvPr>
        </p:nvSpPr>
        <p:spPr>
          <a:xfrm>
            <a:off x="107504" y="986971"/>
            <a:ext cx="8920382"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BRIEF – Changes</a:t>
            </a:r>
          </a:p>
        </p:txBody>
      </p:sp>
      <p:sp>
        <p:nvSpPr>
          <p:cNvPr id="10" name="TextBox 9">
            <a:extLst>
              <a:ext uri="{C183D7F6-B498-43B3-948B-1728B52AA6E4}">
                <adec:decorative xmlns:adec="http://schemas.microsoft.com/office/drawing/2017/decorative" val="1"/>
              </a:ext>
            </a:extLst>
          </p:cNvPr>
          <p:cNvSpPr txBox="1"/>
          <p:nvPr/>
        </p:nvSpPr>
        <p:spPr>
          <a:xfrm>
            <a:off x="107504" y="1510191"/>
            <a:ext cx="8920382" cy="523220"/>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Fewer evidence requirements, avoiding repetition</a:t>
            </a:r>
          </a:p>
        </p:txBody>
      </p:sp>
      <p:sp>
        <p:nvSpPr>
          <p:cNvPr id="11" name="TextBox 10">
            <a:extLst>
              <a:ext uri="{C183D7F6-B498-43B3-948B-1728B52AA6E4}">
                <adec:decorative xmlns:adec="http://schemas.microsoft.com/office/drawing/2017/decorative" val="1"/>
              </a:ext>
            </a:extLst>
          </p:cNvPr>
          <p:cNvSpPr txBox="1"/>
          <p:nvPr/>
        </p:nvSpPr>
        <p:spPr>
          <a:xfrm>
            <a:off x="107504" y="2033411"/>
            <a:ext cx="8920382" cy="954107"/>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Much clearer instruction of what each component should contain</a:t>
            </a:r>
          </a:p>
        </p:txBody>
      </p:sp>
      <p:sp>
        <p:nvSpPr>
          <p:cNvPr id="7" name="TextBox 6">
            <a:extLst>
              <a:ext uri="{C183D7F6-B498-43B3-948B-1728B52AA6E4}">
                <adec:decorative xmlns:adec="http://schemas.microsoft.com/office/drawing/2017/decorative" val="1"/>
              </a:ext>
            </a:extLst>
          </p:cNvPr>
          <p:cNvSpPr txBox="1"/>
          <p:nvPr/>
        </p:nvSpPr>
        <p:spPr>
          <a:xfrm>
            <a:off x="107504" y="2987518"/>
            <a:ext cx="8920382" cy="954107"/>
          </a:xfrm>
          <a:prstGeom prst="rect">
            <a:avLst/>
          </a:prstGeom>
          <a:noFill/>
        </p:spPr>
        <p:txBody>
          <a:bodyPr wrap="square" rtlCol="0">
            <a:spAutoFit/>
          </a:bodyPr>
          <a:lstStyle/>
          <a:p>
            <a:pPr marL="514350" indent="-514350">
              <a:buFont typeface="+mj-lt"/>
              <a:buAutoNum type="arabicPeriod" startAt="3"/>
            </a:pPr>
            <a:r>
              <a:rPr lang="en-GB" sz="2800" dirty="0">
                <a:solidFill>
                  <a:schemeClr val="bg1"/>
                </a:solidFill>
                <a:latin typeface="Arial" panose="020B0604020202020204" pitchFamily="34" charset="0"/>
                <a:cs typeface="Arial" panose="020B0604020202020204" pitchFamily="34" charset="0"/>
              </a:rPr>
              <a:t>No requirement to gain any additional  marks to meet the minimum mark total of 8/16</a:t>
            </a:r>
          </a:p>
        </p:txBody>
      </p:sp>
      <p:sp>
        <p:nvSpPr>
          <p:cNvPr id="6" name="TextBox 5">
            <a:extLst>
              <a:ext uri="{C183D7F6-B498-43B3-948B-1728B52AA6E4}">
                <adec:decorative xmlns:adec="http://schemas.microsoft.com/office/drawing/2017/decorative" val="1"/>
              </a:ext>
            </a:extLst>
          </p:cNvPr>
          <p:cNvSpPr txBox="1"/>
          <p:nvPr/>
        </p:nvSpPr>
        <p:spPr>
          <a:xfrm>
            <a:off x="107504" y="4131826"/>
            <a:ext cx="8920382" cy="523220"/>
          </a:xfrm>
          <a:prstGeom prst="rect">
            <a:avLst/>
          </a:prstGeom>
          <a:noFill/>
        </p:spPr>
        <p:txBody>
          <a:bodyPr wrap="square" rtlCol="0">
            <a:spAutoFit/>
          </a:bodyPr>
          <a:lstStyle/>
          <a:p>
            <a:pPr marL="514350" indent="-514350">
              <a:buFont typeface="+mj-lt"/>
              <a:buAutoNum type="arabicPeriod" startAt="4"/>
            </a:pPr>
            <a:r>
              <a:rPr lang="en-GB" sz="2800" dirty="0">
                <a:solidFill>
                  <a:schemeClr val="bg1"/>
                </a:solidFill>
                <a:latin typeface="Arial" panose="020B0604020202020204" pitchFamily="34" charset="0"/>
                <a:cs typeface="Arial" panose="020B0604020202020204" pitchFamily="34" charset="0"/>
              </a:rPr>
              <a:t>Reduced and clearer additional mark criteria </a:t>
            </a:r>
          </a:p>
        </p:txBody>
      </p:sp>
      <p:sp>
        <p:nvSpPr>
          <p:cNvPr id="8" name="TextBox 7">
            <a:extLst>
              <a:ext uri="{C183D7F6-B498-43B3-948B-1728B52AA6E4}">
                <adec:decorative xmlns:adec="http://schemas.microsoft.com/office/drawing/2017/decorative" val="1"/>
              </a:ext>
            </a:extLst>
          </p:cNvPr>
          <p:cNvSpPr txBox="1"/>
          <p:nvPr/>
        </p:nvSpPr>
        <p:spPr>
          <a:xfrm>
            <a:off x="107504" y="4707565"/>
            <a:ext cx="8920382" cy="523220"/>
          </a:xfrm>
          <a:prstGeom prst="rect">
            <a:avLst/>
          </a:prstGeom>
          <a:noFill/>
        </p:spPr>
        <p:txBody>
          <a:bodyPr wrap="square" rtlCol="0">
            <a:spAutoFit/>
          </a:bodyPr>
          <a:lstStyle/>
          <a:p>
            <a:pPr marL="514350" indent="-514350">
              <a:buFont typeface="+mj-lt"/>
              <a:buAutoNum type="arabicPeriod" startAt="5"/>
            </a:pPr>
            <a:r>
              <a:rPr lang="en-GB" sz="2800" dirty="0">
                <a:solidFill>
                  <a:schemeClr val="bg1"/>
                </a:solidFill>
                <a:latin typeface="Arial" panose="020B0604020202020204" pitchFamily="34" charset="0"/>
                <a:cs typeface="Arial" panose="020B0604020202020204" pitchFamily="34" charset="0"/>
              </a:rPr>
              <a:t>Marks reduced from 18 to 16 for the brief section</a:t>
            </a:r>
          </a:p>
        </p:txBody>
      </p:sp>
    </p:spTree>
    <p:extLst>
      <p:ext uri="{BB962C8B-B14F-4D97-AF65-F5344CB8AC3E}">
        <p14:creationId xmlns:p14="http://schemas.microsoft.com/office/powerpoint/2010/main" val="611873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p:cNvSpPr>
          <p:nvPr/>
        </p:nvSpPr>
        <p:spPr>
          <a:xfrm>
            <a:off x="107504" y="41807"/>
            <a:ext cx="858964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lvl="0">
              <a:defRPr/>
            </a:pPr>
            <a:r>
              <a:rPr lang="en-GB" altLang="en-US" dirty="0"/>
              <a:t>Project plan</a:t>
            </a:r>
          </a:p>
          <a:p>
            <a:pPr lvl="0">
              <a:defRPr/>
            </a:pPr>
            <a:r>
              <a:rPr lang="en-GB" altLang="en-US" dirty="0"/>
              <a:t> </a:t>
            </a:r>
            <a:endParaRPr kumimoji="0" lang="en-US" sz="3600" b="1" i="0" u="none" strike="noStrike" kern="0" cap="none" spc="0" normalizeH="0" baseline="0" noProof="0" dirty="0">
              <a:ln>
                <a:noFill/>
              </a:ln>
              <a:solidFill>
                <a:srgbClr val="FFFFFF"/>
              </a:solidFill>
              <a:effectLst/>
              <a:uLnTx/>
              <a:uFillTx/>
              <a:latin typeface="Arial" pitchFamily="34" charset="0"/>
            </a:endParaRPr>
          </a:p>
        </p:txBody>
      </p:sp>
      <p:sp>
        <p:nvSpPr>
          <p:cNvPr id="5" name="Title 4">
            <a:extLst>
              <a:ext uri="{C183D7F6-B498-43B3-948B-1728B52AA6E4}">
                <adec:decorative xmlns:adec="http://schemas.microsoft.com/office/drawing/2017/decorative" val="1"/>
              </a:ext>
            </a:extLst>
          </p:cNvPr>
          <p:cNvSpPr txBox="1">
            <a:spLocks noGrp="1"/>
          </p:cNvSpPr>
          <p:nvPr>
            <p:ph type="title" idx="4294967295"/>
          </p:nvPr>
        </p:nvSpPr>
        <p:spPr>
          <a:xfrm>
            <a:off x="107504" y="986971"/>
            <a:ext cx="8920382"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PLAN – Changes</a:t>
            </a:r>
          </a:p>
        </p:txBody>
      </p:sp>
      <p:sp>
        <p:nvSpPr>
          <p:cNvPr id="10" name="TextBox 9">
            <a:extLst>
              <a:ext uri="{C183D7F6-B498-43B3-948B-1728B52AA6E4}">
                <adec:decorative xmlns:adec="http://schemas.microsoft.com/office/drawing/2017/decorative" val="1"/>
              </a:ext>
            </a:extLst>
          </p:cNvPr>
          <p:cNvSpPr txBox="1"/>
          <p:nvPr/>
        </p:nvSpPr>
        <p:spPr>
          <a:xfrm>
            <a:off x="107504" y="1510191"/>
            <a:ext cx="8920382" cy="523220"/>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Fewer and clear evidence requirements</a:t>
            </a:r>
          </a:p>
        </p:txBody>
      </p:sp>
      <p:sp>
        <p:nvSpPr>
          <p:cNvPr id="11" name="TextBox 10">
            <a:extLst>
              <a:ext uri="{C183D7F6-B498-43B3-948B-1728B52AA6E4}">
                <adec:decorative xmlns:adec="http://schemas.microsoft.com/office/drawing/2017/decorative" val="1"/>
              </a:ext>
            </a:extLst>
          </p:cNvPr>
          <p:cNvSpPr txBox="1"/>
          <p:nvPr/>
        </p:nvSpPr>
        <p:spPr>
          <a:xfrm>
            <a:off x="107504" y="2251125"/>
            <a:ext cx="8920382" cy="954107"/>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The plan covers only the Developing stage and does not include the Planning stage.</a:t>
            </a:r>
          </a:p>
        </p:txBody>
      </p:sp>
      <p:sp>
        <p:nvSpPr>
          <p:cNvPr id="7" name="TextBox 6">
            <a:extLst>
              <a:ext uri="{C183D7F6-B498-43B3-948B-1728B52AA6E4}">
                <adec:decorative xmlns:adec="http://schemas.microsoft.com/office/drawing/2017/decorative" val="1"/>
              </a:ext>
            </a:extLst>
          </p:cNvPr>
          <p:cNvSpPr txBox="1"/>
          <p:nvPr/>
        </p:nvSpPr>
        <p:spPr>
          <a:xfrm>
            <a:off x="107504" y="3462146"/>
            <a:ext cx="8920382" cy="954107"/>
          </a:xfrm>
          <a:prstGeom prst="rect">
            <a:avLst/>
          </a:prstGeom>
          <a:noFill/>
        </p:spPr>
        <p:txBody>
          <a:bodyPr wrap="square" rtlCol="0">
            <a:spAutoFit/>
          </a:bodyPr>
          <a:lstStyle/>
          <a:p>
            <a:pPr marL="514350" indent="-514350">
              <a:buFont typeface="+mj-lt"/>
              <a:buAutoNum type="arabicPeriod" startAt="3"/>
            </a:pPr>
            <a:r>
              <a:rPr lang="en-GB" sz="2800" dirty="0">
                <a:solidFill>
                  <a:schemeClr val="bg1"/>
                </a:solidFill>
                <a:latin typeface="Arial" panose="020B0604020202020204" pitchFamily="34" charset="0"/>
                <a:cs typeface="Arial" panose="020B0604020202020204" pitchFamily="34" charset="0"/>
              </a:rPr>
              <a:t>Better alignment of the additional mark criteria with the structure of the project.</a:t>
            </a:r>
          </a:p>
        </p:txBody>
      </p:sp>
    </p:spTree>
    <p:extLst>
      <p:ext uri="{BB962C8B-B14F-4D97-AF65-F5344CB8AC3E}">
        <p14:creationId xmlns:p14="http://schemas.microsoft.com/office/powerpoint/2010/main" val="1006443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p:cNvSpPr>
          <p:nvPr/>
        </p:nvSpPr>
        <p:spPr>
          <a:xfrm>
            <a:off x="107504" y="41807"/>
            <a:ext cx="858964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lvl="0">
              <a:defRPr/>
            </a:pPr>
            <a:r>
              <a:rPr lang="en-GB" altLang="en-US" dirty="0"/>
              <a:t>Project log</a:t>
            </a:r>
          </a:p>
          <a:p>
            <a:pPr lvl="0">
              <a:defRPr/>
            </a:pPr>
            <a:r>
              <a:rPr lang="en-GB" altLang="en-US" dirty="0"/>
              <a:t> </a:t>
            </a:r>
            <a:endParaRPr kumimoji="0" lang="en-US" sz="3600" b="1" i="0" u="none" strike="noStrike" kern="0" cap="none" spc="0" normalizeH="0" baseline="0" noProof="0" dirty="0">
              <a:ln>
                <a:noFill/>
              </a:ln>
              <a:solidFill>
                <a:srgbClr val="FFFFFF"/>
              </a:solidFill>
              <a:effectLst/>
              <a:uLnTx/>
              <a:uFillTx/>
              <a:latin typeface="Arial" pitchFamily="34" charset="0"/>
            </a:endParaRPr>
          </a:p>
        </p:txBody>
      </p:sp>
      <p:sp>
        <p:nvSpPr>
          <p:cNvPr id="5" name="Title 4">
            <a:extLst>
              <a:ext uri="{C183D7F6-B498-43B3-948B-1728B52AA6E4}">
                <adec:decorative xmlns:adec="http://schemas.microsoft.com/office/drawing/2017/decorative" val="1"/>
              </a:ext>
            </a:extLst>
          </p:cNvPr>
          <p:cNvSpPr txBox="1">
            <a:spLocks noGrp="1"/>
          </p:cNvSpPr>
          <p:nvPr>
            <p:ph type="title" idx="4294967295"/>
          </p:nvPr>
        </p:nvSpPr>
        <p:spPr>
          <a:xfrm>
            <a:off x="107504" y="833895"/>
            <a:ext cx="8920382"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LOG – Changes</a:t>
            </a:r>
          </a:p>
        </p:txBody>
      </p:sp>
      <p:sp>
        <p:nvSpPr>
          <p:cNvPr id="10" name="TextBox 9">
            <a:extLst>
              <a:ext uri="{C183D7F6-B498-43B3-948B-1728B52AA6E4}">
                <adec:decorative xmlns:adec="http://schemas.microsoft.com/office/drawing/2017/decorative" val="1"/>
              </a:ext>
            </a:extLst>
          </p:cNvPr>
          <p:cNvSpPr txBox="1"/>
          <p:nvPr/>
        </p:nvSpPr>
        <p:spPr>
          <a:xfrm>
            <a:off x="107504" y="1372335"/>
            <a:ext cx="8920382" cy="954107"/>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Changed from an Activity Log to a Reflective Log to encourage reflection rather than simple recording</a:t>
            </a:r>
          </a:p>
        </p:txBody>
      </p:sp>
      <p:sp>
        <p:nvSpPr>
          <p:cNvPr id="11" name="TextBox 10">
            <a:extLst>
              <a:ext uri="{C183D7F6-B498-43B3-948B-1728B52AA6E4}">
                <adec:decorative xmlns:adec="http://schemas.microsoft.com/office/drawing/2017/decorative" val="1"/>
              </a:ext>
            </a:extLst>
          </p:cNvPr>
          <p:cNvSpPr txBox="1"/>
          <p:nvPr/>
        </p:nvSpPr>
        <p:spPr>
          <a:xfrm>
            <a:off x="107504" y="2326442"/>
            <a:ext cx="8920382" cy="1384995"/>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Marks are allocated in the Planning stage and a minimum of 1 mark from a total of 2 marks available is required</a:t>
            </a:r>
          </a:p>
        </p:txBody>
      </p:sp>
      <p:sp>
        <p:nvSpPr>
          <p:cNvPr id="3" name="TextBox 2">
            <a:extLst>
              <a:ext uri="{C183D7F6-B498-43B3-948B-1728B52AA6E4}">
                <adec:decorative xmlns:adec="http://schemas.microsoft.com/office/drawing/2017/decorative" val="1"/>
              </a:ext>
            </a:extLst>
          </p:cNvPr>
          <p:cNvSpPr txBox="1"/>
          <p:nvPr/>
        </p:nvSpPr>
        <p:spPr>
          <a:xfrm>
            <a:off x="107504" y="3714133"/>
            <a:ext cx="8920382" cy="1384995"/>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Overall</a:t>
            </a:r>
          </a:p>
          <a:p>
            <a:r>
              <a:rPr lang="en-GB" sz="2800" dirty="0">
                <a:solidFill>
                  <a:schemeClr val="bg1"/>
                </a:solidFill>
                <a:latin typeface="Arial" panose="020B0604020202020204" pitchFamily="34" charset="0"/>
                <a:cs typeface="Arial" panose="020B0604020202020204" pitchFamily="34" charset="0"/>
              </a:rPr>
              <a:t>The Planning stage now has a word guide of 1000 to 1500 words</a:t>
            </a:r>
          </a:p>
        </p:txBody>
      </p:sp>
      <p:sp>
        <p:nvSpPr>
          <p:cNvPr id="7" name="TextBox 6">
            <a:extLst>
              <a:ext uri="{C183D7F6-B498-43B3-948B-1728B52AA6E4}">
                <adec:decorative xmlns:adec="http://schemas.microsoft.com/office/drawing/2017/decorative" val="1"/>
              </a:ext>
            </a:extLst>
          </p:cNvPr>
          <p:cNvSpPr txBox="1"/>
          <p:nvPr/>
        </p:nvSpPr>
        <p:spPr>
          <a:xfrm>
            <a:off x="107504" y="5099128"/>
            <a:ext cx="8920382" cy="954107"/>
          </a:xfrm>
          <a:prstGeom prst="rect">
            <a:avLst/>
          </a:prstGeom>
          <a:noFill/>
        </p:spPr>
        <p:txBody>
          <a:bodyPr wrap="square" rtlCol="0">
            <a:spAutoFit/>
          </a:bodyPr>
          <a:lstStyle/>
          <a:p>
            <a:r>
              <a:rPr lang="en-GB" sz="2800" dirty="0">
                <a:solidFill>
                  <a:schemeClr val="bg1"/>
                </a:solidFill>
                <a:latin typeface="Arial" panose="020B0604020202020204" pitchFamily="34" charset="0"/>
                <a:cs typeface="Arial" panose="020B0604020202020204" pitchFamily="34" charset="0"/>
              </a:rPr>
              <a:t>The marks for the Planning stage remains </a:t>
            </a:r>
          </a:p>
          <a:p>
            <a:r>
              <a:rPr lang="en-GB" sz="2800" dirty="0">
                <a:solidFill>
                  <a:schemeClr val="bg1"/>
                </a:solidFill>
                <a:latin typeface="Arial" panose="020B0604020202020204" pitchFamily="34" charset="0"/>
                <a:cs typeface="Arial" panose="020B0604020202020204" pitchFamily="34" charset="0"/>
              </a:rPr>
              <a:t>at 24% of the project total.</a:t>
            </a:r>
          </a:p>
        </p:txBody>
      </p:sp>
    </p:spTree>
    <p:extLst>
      <p:ext uri="{BB962C8B-B14F-4D97-AF65-F5344CB8AC3E}">
        <p14:creationId xmlns:p14="http://schemas.microsoft.com/office/powerpoint/2010/main" val="1742639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idx="4294967295"/>
          </p:nvPr>
        </p:nvSpPr>
        <p:spPr>
          <a:xfrm>
            <a:off x="107504" y="41807"/>
            <a:ext cx="8589640" cy="7920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Activity 2 developing stage slide 1</a:t>
            </a:r>
          </a:p>
          <a:p>
            <a:pPr marL="0" marR="0" lvl="0" indent="0" algn="l" defTabSz="457200" rtl="0" eaLnBrk="1" fontAlgn="base" latinLnBrk="0" hangingPunct="1">
              <a:lnSpc>
                <a:spcPct val="100000"/>
              </a:lnSpc>
              <a:spcBef>
                <a:spcPct val="0"/>
              </a:spcBef>
              <a:spcAft>
                <a:spcPct val="0"/>
              </a:spcAft>
              <a:buClrTx/>
              <a:buSzTx/>
              <a:buFontTx/>
              <a:buNone/>
              <a:tabLst>
                <a:tab pos="6724650" algn="l"/>
              </a:tabLst>
              <a:defRPr/>
            </a:pPr>
            <a:r>
              <a:rPr kumimoji="0" lang="en-GB" altLang="en-US" sz="3600" b="1" i="0" u="none" strike="noStrike" kern="1200" cap="none" spc="0" normalizeH="0" baseline="0" noProof="0" dirty="0">
                <a:ln>
                  <a:noFill/>
                </a:ln>
                <a:solidFill>
                  <a:srgbClr val="FFFFFF"/>
                </a:solidFill>
                <a:effectLst/>
                <a:uLnTx/>
                <a:uFillTx/>
                <a:latin typeface="Arial" pitchFamily="34" charset="0"/>
                <a:ea typeface="+mj-ea"/>
                <a:cs typeface="+mj-cs"/>
              </a:rPr>
              <a:t> </a:t>
            </a:r>
            <a:endParaRPr kumimoji="0" lang="en-US" sz="3600" b="1" i="0" u="none" strike="noStrike" kern="0" cap="none" spc="0" normalizeH="0" baseline="0" noProof="0" dirty="0">
              <a:ln>
                <a:noFill/>
              </a:ln>
              <a:solidFill>
                <a:srgbClr val="FFFFFF"/>
              </a:solidFill>
              <a:effectLst/>
              <a:uLnTx/>
              <a:uFillTx/>
              <a:latin typeface="Arial" pitchFamily="34" charset="0"/>
              <a:ea typeface="+mj-ea"/>
              <a:cs typeface="+mj-cs"/>
            </a:endParaRPr>
          </a:p>
        </p:txBody>
      </p:sp>
      <p:sp>
        <p:nvSpPr>
          <p:cNvPr id="5" name="TextBox 4"/>
          <p:cNvSpPr txBox="1"/>
          <p:nvPr/>
        </p:nvSpPr>
        <p:spPr>
          <a:xfrm>
            <a:off x="107504" y="986971"/>
            <a:ext cx="8920382" cy="3539430"/>
          </a:xfrm>
          <a:prstGeom prst="rect">
            <a:avLst/>
          </a:prstGeom>
          <a:noFill/>
        </p:spPr>
        <p:txBody>
          <a:bodyPr wrap="square" rtlCol="0">
            <a:spAutoFit/>
          </a:bodyPr>
          <a:lstStyle/>
          <a:p>
            <a:r>
              <a:rPr lang="en-GB" sz="2800" b="1" dirty="0">
                <a:solidFill>
                  <a:schemeClr val="bg1"/>
                </a:solidFill>
                <a:latin typeface="Arial" panose="020B0604020202020204" pitchFamily="34" charset="0"/>
                <a:cs typeface="Arial" panose="020B0604020202020204" pitchFamily="34" charset="0"/>
              </a:rPr>
              <a:t>Activity 2 – Spot the changes Developing stage</a:t>
            </a:r>
          </a:p>
          <a:p>
            <a:endParaRPr lang="en-GB" sz="2800"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Study the marking grid and additional mark criteria for the Developing stage of the old and new units.  Using the recording sheet, identify the changes that have been made.</a:t>
            </a:r>
          </a:p>
          <a:p>
            <a:endParaRPr lang="en-GB" sz="2800" dirty="0">
              <a:solidFill>
                <a:schemeClr val="bg1"/>
              </a:solidFill>
              <a:latin typeface="Arial" panose="020B0604020202020204" pitchFamily="34" charset="0"/>
              <a:cs typeface="Arial" panose="020B0604020202020204" pitchFamily="34" charset="0"/>
            </a:endParaRPr>
          </a:p>
          <a:p>
            <a:r>
              <a:rPr lang="en-GB" sz="2800" dirty="0">
                <a:solidFill>
                  <a:schemeClr val="bg1"/>
                </a:solidFill>
                <a:latin typeface="Arial" panose="020B0604020202020204" pitchFamily="34" charset="0"/>
                <a:cs typeface="Arial" panose="020B0604020202020204" pitchFamily="34" charset="0"/>
              </a:rPr>
              <a:t>You have 10 minutes to complete the task</a:t>
            </a:r>
          </a:p>
        </p:txBody>
      </p:sp>
    </p:spTree>
    <p:extLst>
      <p:ext uri="{BB962C8B-B14F-4D97-AF65-F5344CB8AC3E}">
        <p14:creationId xmlns:p14="http://schemas.microsoft.com/office/powerpoint/2010/main" val="3519660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C183D7F6-B498-43B3-948B-1728B52AA6E4}">
                <adec:decorative xmlns:adec="http://schemas.microsoft.com/office/drawing/2017/decorative" val="1"/>
              </a:ext>
            </a:extLst>
          </p:cNvPr>
          <p:cNvSpPr txBox="1">
            <a:spLocks/>
          </p:cNvSpPr>
          <p:nvPr/>
        </p:nvSpPr>
        <p:spPr>
          <a:xfrm>
            <a:off x="107504" y="41807"/>
            <a:ext cx="8589640" cy="792088"/>
          </a:xfrm>
          <a:prstGeom prst="rect">
            <a:avLst/>
          </a:prstGeom>
        </p:spPr>
        <p:txBody>
          <a:bodyPr/>
          <a:lstStyle>
            <a:lvl1pPr algn="l" rtl="0" eaLnBrk="1" fontAlgn="base" hangingPunct="1">
              <a:spcBef>
                <a:spcPct val="0"/>
              </a:spcBef>
              <a:spcAft>
                <a:spcPct val="0"/>
              </a:spcAft>
              <a:tabLst>
                <a:tab pos="6724650" algn="l"/>
              </a:tabLst>
              <a:defRPr sz="3600" b="1">
                <a:solidFill>
                  <a:srgbClr val="FFFFFF"/>
                </a:solidFill>
                <a:latin typeface="Arial" pitchFamily="34" charset="0"/>
                <a:ea typeface="+mj-ea"/>
                <a:cs typeface="+mj-cs"/>
              </a:defRPr>
            </a:lvl1pPr>
            <a:lvl2pPr algn="l" rtl="0" eaLnBrk="1" fontAlgn="base" hangingPunct="1">
              <a:spcBef>
                <a:spcPct val="0"/>
              </a:spcBef>
              <a:spcAft>
                <a:spcPct val="0"/>
              </a:spcAft>
              <a:tabLst>
                <a:tab pos="6724650" algn="l"/>
              </a:tabLst>
              <a:defRPr sz="3600" b="1">
                <a:solidFill>
                  <a:srgbClr val="FFFFFF"/>
                </a:solidFill>
                <a:latin typeface="Arial" charset="0"/>
              </a:defRPr>
            </a:lvl2pPr>
            <a:lvl3pPr algn="l" rtl="0" eaLnBrk="1" fontAlgn="base" hangingPunct="1">
              <a:spcBef>
                <a:spcPct val="0"/>
              </a:spcBef>
              <a:spcAft>
                <a:spcPct val="0"/>
              </a:spcAft>
              <a:tabLst>
                <a:tab pos="6724650" algn="l"/>
              </a:tabLst>
              <a:defRPr sz="3600" b="1">
                <a:solidFill>
                  <a:srgbClr val="FFFFFF"/>
                </a:solidFill>
                <a:latin typeface="Arial" charset="0"/>
              </a:defRPr>
            </a:lvl3pPr>
            <a:lvl4pPr algn="l" rtl="0" eaLnBrk="1" fontAlgn="base" hangingPunct="1">
              <a:spcBef>
                <a:spcPct val="0"/>
              </a:spcBef>
              <a:spcAft>
                <a:spcPct val="0"/>
              </a:spcAft>
              <a:tabLst>
                <a:tab pos="6724650" algn="l"/>
              </a:tabLst>
              <a:defRPr sz="3600" b="1">
                <a:solidFill>
                  <a:srgbClr val="FFFFFF"/>
                </a:solidFill>
                <a:latin typeface="Arial" charset="0"/>
              </a:defRPr>
            </a:lvl4pPr>
            <a:lvl5pPr algn="l" rtl="0" eaLnBrk="1" fontAlgn="base" hangingPunct="1">
              <a:spcBef>
                <a:spcPct val="0"/>
              </a:spcBef>
              <a:spcAft>
                <a:spcPct val="0"/>
              </a:spcAft>
              <a:tabLst>
                <a:tab pos="6724650" algn="l"/>
              </a:tabLst>
              <a:defRPr sz="3600" b="1">
                <a:solidFill>
                  <a:srgbClr val="FFFFFF"/>
                </a:solidFill>
                <a:latin typeface="Arial" charset="0"/>
              </a:defRPr>
            </a:lvl5pPr>
            <a:lvl6pPr marL="457200" algn="l" rtl="0" eaLnBrk="1" fontAlgn="base" hangingPunct="1">
              <a:spcBef>
                <a:spcPct val="0"/>
              </a:spcBef>
              <a:spcAft>
                <a:spcPct val="0"/>
              </a:spcAft>
              <a:defRPr sz="3600" b="1">
                <a:solidFill>
                  <a:srgbClr val="AE7BD1"/>
                </a:solidFill>
                <a:latin typeface="Arial" charset="0"/>
              </a:defRPr>
            </a:lvl6pPr>
            <a:lvl7pPr marL="914400" algn="l" rtl="0" eaLnBrk="1" fontAlgn="base" hangingPunct="1">
              <a:spcBef>
                <a:spcPct val="0"/>
              </a:spcBef>
              <a:spcAft>
                <a:spcPct val="0"/>
              </a:spcAft>
              <a:defRPr sz="3600" b="1">
                <a:solidFill>
                  <a:srgbClr val="AE7BD1"/>
                </a:solidFill>
                <a:latin typeface="Arial" charset="0"/>
              </a:defRPr>
            </a:lvl7pPr>
            <a:lvl8pPr marL="1371600" algn="l" rtl="0" eaLnBrk="1" fontAlgn="base" hangingPunct="1">
              <a:spcBef>
                <a:spcPct val="0"/>
              </a:spcBef>
              <a:spcAft>
                <a:spcPct val="0"/>
              </a:spcAft>
              <a:defRPr sz="3600" b="1">
                <a:solidFill>
                  <a:srgbClr val="AE7BD1"/>
                </a:solidFill>
                <a:latin typeface="Arial" charset="0"/>
              </a:defRPr>
            </a:lvl8pPr>
            <a:lvl9pPr marL="1828800" algn="l" rtl="0" eaLnBrk="1" fontAlgn="base" hangingPunct="1">
              <a:spcBef>
                <a:spcPct val="0"/>
              </a:spcBef>
              <a:spcAft>
                <a:spcPct val="0"/>
              </a:spcAft>
              <a:defRPr sz="3600" b="1">
                <a:solidFill>
                  <a:srgbClr val="AE7BD1"/>
                </a:solidFill>
                <a:latin typeface="Arial" charset="0"/>
              </a:defRPr>
            </a:lvl9pPr>
          </a:lstStyle>
          <a:p>
            <a:pPr lvl="0">
              <a:defRPr/>
            </a:pPr>
            <a:r>
              <a:rPr lang="en-GB" altLang="en-US" dirty="0"/>
              <a:t>Activity 2 development stage slide 2</a:t>
            </a:r>
          </a:p>
          <a:p>
            <a:pPr lvl="0">
              <a:defRPr/>
            </a:pPr>
            <a:r>
              <a:rPr lang="en-GB" altLang="en-US" dirty="0"/>
              <a:t> </a:t>
            </a:r>
            <a:endParaRPr kumimoji="0" lang="en-US" sz="3600" b="1" i="0" u="none" strike="noStrike" kern="0" cap="none" spc="0" normalizeH="0" baseline="0" noProof="0" dirty="0">
              <a:ln>
                <a:noFill/>
              </a:ln>
              <a:solidFill>
                <a:srgbClr val="FFFFFF"/>
              </a:solidFill>
              <a:effectLst/>
              <a:uLnTx/>
              <a:uFillTx/>
              <a:latin typeface="Arial" pitchFamily="34" charset="0"/>
            </a:endParaRPr>
          </a:p>
        </p:txBody>
      </p:sp>
      <p:sp>
        <p:nvSpPr>
          <p:cNvPr id="5" name="Title 4">
            <a:extLst>
              <a:ext uri="{C183D7F6-B498-43B3-948B-1728B52AA6E4}">
                <adec:decorative xmlns:adec="http://schemas.microsoft.com/office/drawing/2017/decorative" val="1"/>
              </a:ext>
            </a:extLst>
          </p:cNvPr>
          <p:cNvSpPr txBox="1">
            <a:spLocks noGrp="1"/>
          </p:cNvSpPr>
          <p:nvPr>
            <p:ph type="title" idx="4294967295"/>
          </p:nvPr>
        </p:nvSpPr>
        <p:spPr>
          <a:xfrm>
            <a:off x="107504" y="833895"/>
            <a:ext cx="8920382"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DEVELOPING STAGE – Changes</a:t>
            </a:r>
          </a:p>
        </p:txBody>
      </p:sp>
      <p:sp>
        <p:nvSpPr>
          <p:cNvPr id="10" name="TextBox 9">
            <a:extLst>
              <a:ext uri="{C183D7F6-B498-43B3-948B-1728B52AA6E4}">
                <adec:decorative xmlns:adec="http://schemas.microsoft.com/office/drawing/2017/decorative" val="1"/>
              </a:ext>
            </a:extLst>
          </p:cNvPr>
          <p:cNvSpPr txBox="1"/>
          <p:nvPr/>
        </p:nvSpPr>
        <p:spPr>
          <a:xfrm>
            <a:off x="107504" y="1357115"/>
            <a:ext cx="8920382" cy="954107"/>
          </a:xfrm>
          <a:prstGeom prst="rect">
            <a:avLst/>
          </a:prstGeom>
          <a:noFill/>
        </p:spPr>
        <p:txBody>
          <a:bodyPr wrap="square" rtlCol="0">
            <a:spAutoFit/>
          </a:bodyPr>
          <a:lstStyle/>
          <a:p>
            <a:pPr marL="514350" indent="-514350">
              <a:buFont typeface="+mj-lt"/>
              <a:buAutoNum type="arabicPeriod"/>
            </a:pPr>
            <a:r>
              <a:rPr lang="en-GB" sz="2800" dirty="0">
                <a:solidFill>
                  <a:schemeClr val="bg1"/>
                </a:solidFill>
                <a:latin typeface="Arial" panose="020B0604020202020204" pitchFamily="34" charset="0"/>
                <a:cs typeface="Arial" panose="020B0604020202020204" pitchFamily="34" charset="0"/>
              </a:rPr>
              <a:t>Integrates presentation and the log within the structure</a:t>
            </a:r>
          </a:p>
        </p:txBody>
      </p:sp>
      <p:sp>
        <p:nvSpPr>
          <p:cNvPr id="11" name="TextBox 10">
            <a:extLst>
              <a:ext uri="{C183D7F6-B498-43B3-948B-1728B52AA6E4}">
                <adec:decorative xmlns:adec="http://schemas.microsoft.com/office/drawing/2017/decorative" val="1"/>
              </a:ext>
            </a:extLst>
          </p:cNvPr>
          <p:cNvSpPr txBox="1"/>
          <p:nvPr/>
        </p:nvSpPr>
        <p:spPr>
          <a:xfrm>
            <a:off x="107504" y="2311222"/>
            <a:ext cx="8920382" cy="954107"/>
          </a:xfrm>
          <a:prstGeom prst="rect">
            <a:avLst/>
          </a:prstGeom>
          <a:noFill/>
        </p:spPr>
        <p:txBody>
          <a:bodyPr wrap="square" rtlCol="0">
            <a:spAutoFit/>
          </a:bodyPr>
          <a:lstStyle/>
          <a:p>
            <a:pPr marL="514350" indent="-514350">
              <a:buFont typeface="+mj-lt"/>
              <a:buAutoNum type="arabicPeriod" startAt="2"/>
            </a:pPr>
            <a:r>
              <a:rPr lang="en-GB" sz="2800" dirty="0">
                <a:solidFill>
                  <a:schemeClr val="bg1"/>
                </a:solidFill>
                <a:latin typeface="Arial" panose="020B0604020202020204" pitchFamily="34" charset="0"/>
                <a:cs typeface="Arial" panose="020B0604020202020204" pitchFamily="34" charset="0"/>
              </a:rPr>
              <a:t>Clear instruction of what each section within the project should cover</a:t>
            </a:r>
          </a:p>
        </p:txBody>
      </p:sp>
      <p:sp>
        <p:nvSpPr>
          <p:cNvPr id="7" name="TextBox 6">
            <a:extLst>
              <a:ext uri="{C183D7F6-B498-43B3-948B-1728B52AA6E4}">
                <adec:decorative xmlns:adec="http://schemas.microsoft.com/office/drawing/2017/decorative" val="1"/>
              </a:ext>
            </a:extLst>
          </p:cNvPr>
          <p:cNvSpPr txBox="1"/>
          <p:nvPr/>
        </p:nvSpPr>
        <p:spPr>
          <a:xfrm>
            <a:off x="107504" y="3291425"/>
            <a:ext cx="8920382" cy="523220"/>
          </a:xfrm>
          <a:prstGeom prst="rect">
            <a:avLst/>
          </a:prstGeom>
          <a:noFill/>
        </p:spPr>
        <p:txBody>
          <a:bodyPr wrap="square" rtlCol="0">
            <a:spAutoFit/>
          </a:bodyPr>
          <a:lstStyle/>
          <a:p>
            <a:pPr marL="514350" indent="-514350">
              <a:buFont typeface="+mj-lt"/>
              <a:buAutoNum type="arabicPeriod" startAt="3"/>
            </a:pPr>
            <a:r>
              <a:rPr lang="en-GB" sz="2800" dirty="0">
                <a:solidFill>
                  <a:schemeClr val="bg1"/>
                </a:solidFill>
                <a:latin typeface="Arial" panose="020B0604020202020204" pitchFamily="34" charset="0"/>
                <a:cs typeface="Arial" panose="020B0604020202020204" pitchFamily="34" charset="0"/>
              </a:rPr>
              <a:t>Greater clarity in the additional marks</a:t>
            </a:r>
          </a:p>
        </p:txBody>
      </p:sp>
      <p:sp>
        <p:nvSpPr>
          <p:cNvPr id="9" name="TextBox 8">
            <a:extLst>
              <a:ext uri="{C183D7F6-B498-43B3-948B-1728B52AA6E4}">
                <adec:decorative xmlns:adec="http://schemas.microsoft.com/office/drawing/2017/decorative" val="1"/>
              </a:ext>
            </a:extLst>
          </p:cNvPr>
          <p:cNvSpPr txBox="1"/>
          <p:nvPr/>
        </p:nvSpPr>
        <p:spPr>
          <a:xfrm>
            <a:off x="107504" y="3840845"/>
            <a:ext cx="8920382" cy="954107"/>
          </a:xfrm>
          <a:prstGeom prst="rect">
            <a:avLst/>
          </a:prstGeom>
          <a:noFill/>
        </p:spPr>
        <p:txBody>
          <a:bodyPr wrap="square" rtlCol="0">
            <a:spAutoFit/>
          </a:bodyPr>
          <a:lstStyle/>
          <a:p>
            <a:pPr marL="514350" indent="-514350">
              <a:buFont typeface="+mj-lt"/>
              <a:buAutoNum type="arabicPeriod" startAt="4"/>
            </a:pPr>
            <a:r>
              <a:rPr lang="en-GB" sz="2800" dirty="0">
                <a:solidFill>
                  <a:schemeClr val="bg1"/>
                </a:solidFill>
                <a:latin typeface="Arial" panose="020B0604020202020204" pitchFamily="34" charset="0"/>
                <a:cs typeface="Arial" panose="020B0604020202020204" pitchFamily="34" charset="0"/>
              </a:rPr>
              <a:t>Additional marks available for citations and references within the body of the project.</a:t>
            </a:r>
          </a:p>
        </p:txBody>
      </p:sp>
      <p:sp>
        <p:nvSpPr>
          <p:cNvPr id="6" name="TextBox 5">
            <a:extLst>
              <a:ext uri="{C183D7F6-B498-43B3-948B-1728B52AA6E4}">
                <adec:decorative xmlns:adec="http://schemas.microsoft.com/office/drawing/2017/decorative" val="1"/>
              </a:ext>
            </a:extLst>
          </p:cNvPr>
          <p:cNvSpPr txBox="1"/>
          <p:nvPr/>
        </p:nvSpPr>
        <p:spPr>
          <a:xfrm>
            <a:off x="107504" y="4780222"/>
            <a:ext cx="8920382" cy="954107"/>
          </a:xfrm>
          <a:prstGeom prst="rect">
            <a:avLst/>
          </a:prstGeom>
          <a:noFill/>
        </p:spPr>
        <p:txBody>
          <a:bodyPr wrap="square" rtlCol="0">
            <a:spAutoFit/>
          </a:bodyPr>
          <a:lstStyle/>
          <a:p>
            <a:r>
              <a:rPr lang="en-GB" sz="2800" dirty="0">
                <a:solidFill>
                  <a:schemeClr val="bg1"/>
                </a:solidFill>
                <a:latin typeface="Arial" panose="020B0604020202020204" pitchFamily="34" charset="0"/>
                <a:cs typeface="Arial" panose="020B0604020202020204" pitchFamily="34" charset="0"/>
              </a:rPr>
              <a:t>The minimum and maximum marks remain at 20 and 40. </a:t>
            </a:r>
          </a:p>
        </p:txBody>
      </p:sp>
    </p:spTree>
    <p:extLst>
      <p:ext uri="{BB962C8B-B14F-4D97-AF65-F5344CB8AC3E}">
        <p14:creationId xmlns:p14="http://schemas.microsoft.com/office/powerpoint/2010/main" val="13712075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427401FCCDBA749B366A411AE9A660B" ma:contentTypeVersion="12" ma:contentTypeDescription="Create a new document." ma:contentTypeScope="" ma:versionID="93e7bd18c27a23c0a00cf6591e38efaf">
  <xsd:schema xmlns:xsd="http://www.w3.org/2001/XMLSchema" xmlns:xs="http://www.w3.org/2001/XMLSchema" xmlns:p="http://schemas.microsoft.com/office/2006/metadata/properties" xmlns:ns2="55e1e3b3-1611-4e13-8331-913f1af691a8" xmlns:ns3="fadf4848-4bad-42c8-b3bd-d79bbc6b61f9" targetNamespace="http://schemas.microsoft.com/office/2006/metadata/properties" ma:root="true" ma:fieldsID="af153c1d835b469472dc8455bac535d1" ns2:_="" ns3:_="">
    <xsd:import namespace="55e1e3b3-1611-4e13-8331-913f1af691a8"/>
    <xsd:import namespace="fadf4848-4bad-42c8-b3bd-d79bbc6b61f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Order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e1e3b3-1611-4e13-8331-913f1af691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1b5105ad-fc01-4f04-9303-2d3857fdf29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rdering" ma:index="19" nillable="true" ma:displayName="Ordering " ma:format="Dropdown" ma:internalName="Ordering" ma:percentage="FALS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fadf4848-4bad-42c8-b3bd-d79bbc6b61f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99f18ad-1737-4fd9-bda2-fa18ac92138e}" ma:internalName="TaxCatchAll" ma:showField="CatchAllData" ma:web="fadf4848-4bad-42c8-b3bd-d79bbc6b61f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5e1e3b3-1611-4e13-8331-913f1af691a8">
      <Terms xmlns="http://schemas.microsoft.com/office/infopath/2007/PartnerControls"/>
    </lcf76f155ced4ddcb4097134ff3c332f>
    <TaxCatchAll xmlns="fadf4848-4bad-42c8-b3bd-d79bbc6b61f9" xsi:nil="true"/>
    <Ordering xmlns="55e1e3b3-1611-4e13-8331-913f1af691a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A647AF-7E12-4F84-A247-54C1402F2B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e1e3b3-1611-4e13-8331-913f1af691a8"/>
    <ds:schemaRef ds:uri="fadf4848-4bad-42c8-b3bd-d79bbc6b61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6F7432-D2BF-4A5E-B2E0-48C80C463DED}">
  <ds:schemaRefs>
    <ds:schemaRef ds:uri="http://schemas.microsoft.com/office/2006/metadata/properties"/>
    <ds:schemaRef ds:uri="http://schemas.microsoft.com/office/infopath/2007/PartnerControls"/>
    <ds:schemaRef ds:uri="55e1e3b3-1611-4e13-8331-913f1af691a8"/>
    <ds:schemaRef ds:uri="fadf4848-4bad-42c8-b3bd-d79bbc6b61f9"/>
  </ds:schemaRefs>
</ds:datastoreItem>
</file>

<file path=customXml/itemProps3.xml><?xml version="1.0" encoding="utf-8"?>
<ds:datastoreItem xmlns:ds="http://schemas.openxmlformats.org/officeDocument/2006/customXml" ds:itemID="{1A8230A4-029A-4625-A8A5-F3FF0749FF8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411</TotalTime>
  <Words>731</Words>
  <Application>Microsoft Office PowerPoint</Application>
  <PresentationFormat>On-screen Show (4:3)</PresentationFormat>
  <Paragraphs>100</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Wingdings</vt:lpstr>
      <vt:lpstr>Office Theme</vt:lpstr>
      <vt:lpstr>China Professional Development Conference 2024  Day 3 Workshop New Business Graded Unit 2 Project  Iain Walker, Senior External Verifier</vt:lpstr>
      <vt:lpstr>Aim of this workshop  </vt:lpstr>
      <vt:lpstr>New Business Graded Unit 2 project  </vt:lpstr>
      <vt:lpstr>Activity 1 planning stage  </vt:lpstr>
      <vt:lpstr>BRIEF – Changes</vt:lpstr>
      <vt:lpstr>PLAN – Changes</vt:lpstr>
      <vt:lpstr>LOG – Changes</vt:lpstr>
      <vt:lpstr>Activity 2 developing stage slide 1  </vt:lpstr>
      <vt:lpstr>DEVELOPING STAGE – Changes</vt:lpstr>
      <vt:lpstr>Presentation  </vt:lpstr>
      <vt:lpstr>Log  </vt:lpstr>
      <vt:lpstr>Activity 3 evaluating stage  </vt:lpstr>
      <vt:lpstr>Evaluating stage  </vt:lpstr>
      <vt:lpstr>Good planning and preparation equals better 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Lang</dc:creator>
  <cp:lastModifiedBy>Jacqueline Farren</cp:lastModifiedBy>
  <cp:revision>48</cp:revision>
  <dcterms:created xsi:type="dcterms:W3CDTF">2018-07-26T06:59:22Z</dcterms:created>
  <dcterms:modified xsi:type="dcterms:W3CDTF">2024-11-19T15:34:09Z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0x0101003427401FCCDBA749B366A411AE9A660B</vt:lpwstr>
  </property>
  <property fmtid="{D5CDD505-2E9C-101B-9397-08002B2CF9AE}" pid="3" name="MediaServiceImageTags">
    <vt:lpwstr/>
  </property>
</Properties>
</file>