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82" r:id="rId5"/>
    <p:sldId id="283" r:id="rId6"/>
    <p:sldId id="299" r:id="rId7"/>
    <p:sldId id="292" r:id="rId8"/>
    <p:sldId id="294" r:id="rId9"/>
    <p:sldId id="293" r:id="rId10"/>
    <p:sldId id="298" r:id="rId11"/>
    <p:sldId id="295" r:id="rId12"/>
    <p:sldId id="284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A5919D-3457-37FE-C3EA-F0018CD590D5}" v="71" dt="2024-08-14T12:35:00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3557" autoAdjust="0"/>
  </p:normalViewPr>
  <p:slideViewPr>
    <p:cSldViewPr snapToGrid="0" snapToObjects="1"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line Farren" userId="S::jacqueline.farren@sqa.org.uk::4a6b87b4-458e-440f-a2fd-3db7ad47b0fe" providerId="AD" clId="Web-{D2A5919D-3457-37FE-C3EA-F0018CD590D5}"/>
    <pc:docChg chg="modSld">
      <pc:chgData name="Jacqueline Farren" userId="S::jacqueline.farren@sqa.org.uk::4a6b87b4-458e-440f-a2fd-3db7ad47b0fe" providerId="AD" clId="Web-{D2A5919D-3457-37FE-C3EA-F0018CD590D5}" dt="2024-08-14T12:34:08.460" v="41" actId="20577"/>
      <pc:docMkLst>
        <pc:docMk/>
      </pc:docMkLst>
      <pc:sldChg chg="addSp delSp modSp">
        <pc:chgData name="Jacqueline Farren" userId="S::jacqueline.farren@sqa.org.uk::4a6b87b4-458e-440f-a2fd-3db7ad47b0fe" providerId="AD" clId="Web-{D2A5919D-3457-37FE-C3EA-F0018CD590D5}" dt="2024-08-14T12:34:08.460" v="41" actId="20577"/>
        <pc:sldMkLst>
          <pc:docMk/>
          <pc:sldMk cId="2355415848" sldId="282"/>
        </pc:sldMkLst>
        <pc:spChg chg="add mod">
          <ac:chgData name="Jacqueline Farren" userId="S::jacqueline.farren@sqa.org.uk::4a6b87b4-458e-440f-a2fd-3db7ad47b0fe" providerId="AD" clId="Web-{D2A5919D-3457-37FE-C3EA-F0018CD590D5}" dt="2024-08-14T12:34:08.460" v="41" actId="20577"/>
          <ac:spMkLst>
            <pc:docMk/>
            <pc:sldMk cId="2355415848" sldId="282"/>
            <ac:spMk id="3" creationId="{4794E88B-2BD5-C725-3F79-2D340D4538FB}"/>
          </ac:spMkLst>
        </pc:spChg>
        <pc:spChg chg="del mod">
          <ac:chgData name="Jacqueline Farren" userId="S::jacqueline.farren@sqa.org.uk::4a6b87b4-458e-440f-a2fd-3db7ad47b0fe" providerId="AD" clId="Web-{D2A5919D-3457-37FE-C3EA-F0018CD590D5}" dt="2024-08-14T12:33:13.177" v="2"/>
          <ac:spMkLst>
            <pc:docMk/>
            <pc:sldMk cId="2355415848" sldId="282"/>
            <ac:spMk id="5" creationId="{00000000-0000-0000-0000-000000000000}"/>
          </ac:spMkLst>
        </pc:spChg>
        <pc:picChg chg="add mod">
          <ac:chgData name="Jacqueline Farren" userId="S::jacqueline.farren@sqa.org.uk::4a6b87b4-458e-440f-a2fd-3db7ad47b0fe" providerId="AD" clId="Web-{D2A5919D-3457-37FE-C3EA-F0018CD590D5}" dt="2024-08-14T12:33:15.256" v="3"/>
          <ac:picMkLst>
            <pc:docMk/>
            <pc:sldMk cId="2355415848" sldId="282"/>
            <ac:picMk id="2" creationId="{3C4C125F-E73B-2C88-EF8D-90303EF090E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A51E8-2282-46E1-853B-693AF8CEA66B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CAED0-AFE4-47A6-9D76-69C6CC613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25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Day 1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CAED0-AFE4-47A6-9D76-69C6CC6131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9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Day 1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CAED0-AFE4-47A6-9D76-69C6CC6131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97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8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33DE18-E72A-224B-AE12-5F357CBF1C1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4E59D-CA00-E348-8C17-DA7BD766E33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057" y="-3673"/>
            <a:ext cx="9246057" cy="68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2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6076" y="0"/>
            <a:ext cx="9283583" cy="688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0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736" y="-26298"/>
            <a:ext cx="9268736" cy="688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3396" y="0"/>
            <a:ext cx="924575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1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QA_branding_powerpoint_slides_v5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717" y="0"/>
            <a:ext cx="9234717" cy="6858000"/>
          </a:xfrm>
          <a:prstGeom prst="rect">
            <a:avLst/>
          </a:prstGeom>
        </p:spPr>
      </p:pic>
      <p:pic>
        <p:nvPicPr>
          <p:cNvPr id="11" name="Picture 10" descr="INT - slide 6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716" y="-13092"/>
            <a:ext cx="9261762" cy="687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0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187" y="0"/>
            <a:ext cx="9170193" cy="6877645"/>
          </a:xfrm>
          <a:prstGeom prst="rect">
            <a:avLst/>
          </a:prstGeom>
        </p:spPr>
      </p:pic>
      <p:pic>
        <p:nvPicPr>
          <p:cNvPr id="9" name="Picture 8" descr="SOC192 - powerpoint - V1.pd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187" y="1"/>
            <a:ext cx="9193187" cy="686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k_thistle">
            <a:extLst>
              <a:ext uri="{FF2B5EF4-FFF2-40B4-BE49-F238E27FC236}">
                <a16:creationId xmlns:a16="http://schemas.microsoft.com/office/drawing/2014/main" id="{3C4C125F-E73B-2C88-EF8D-90303EF09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5693" y="0"/>
            <a:ext cx="9236566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94E88B-2BD5-C725-3F79-2D340D4538F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23997" y="807943"/>
            <a:ext cx="8291244" cy="421653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China Professional Development Conference 2024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Calibri"/>
              <a:cs typeface="Calibr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Day 1 Workshop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Working with EV Recommendations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Iverene Bromfield, Senior External Verifier</a:t>
            </a:r>
          </a:p>
        </p:txBody>
      </p:sp>
    </p:spTree>
    <p:extLst>
      <p:ext uri="{BB962C8B-B14F-4D97-AF65-F5344CB8AC3E}">
        <p14:creationId xmlns:p14="http://schemas.microsoft.com/office/powerpoint/2010/main" val="235541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6725" y="3220286"/>
            <a:ext cx="8067675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Any questions?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6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Purpose of this Workshop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This presentation aims to highlight: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W</a:t>
            </a:r>
            <a:r>
              <a:rPr kumimoji="0" lang="en-GB" sz="26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hy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EVs make recommendations</a:t>
            </a:r>
          </a:p>
          <a:p>
            <a:pPr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How to interpret them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W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hat you should do with them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Where to record your </a:t>
            </a:r>
            <a:r>
              <a:rPr lang="en-GB" kern="0" dirty="0">
                <a:latin typeface="Arial"/>
              </a:rPr>
              <a:t>responses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584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Questions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Why do you think external verifiers make recommendations?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solidFill>
                <a:schemeClr val="bg1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What are the differences between recommendations</a:t>
            </a:r>
            <a:r>
              <a:rPr kumimoji="0" lang="en-GB" sz="2600" b="0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 and required actions?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448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Why EVs make recommendations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b="1" kern="0" dirty="0">
                <a:solidFill>
                  <a:schemeClr val="bg1"/>
                </a:solidFill>
                <a:latin typeface="Arial"/>
              </a:rPr>
              <a:t>Which one of these statements is not true?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To suggest improvements to current practice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To share best practice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To warn you of potential non-compliance in future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To suggest new ways of working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To remind you to focus on the evidence requirements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To give you more work to do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To avoid repetition of mistakes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845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How to interpret recommendations 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Recommendations fall into categories, for example: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This would be a useful improvement.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This might make my life easier.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This might be interesting to try in the future.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This should be implemented and recorded.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If I don’t implement this, there may be a problem in the future.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403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What to do with recommendations 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856259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Recommendations are not mandatory.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But do not ignore them.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Make sure you understand them. If not, ask.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Discuss them in a meeting and make a note.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Decide whether you will implement them.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If yes, include an action point in the meeting record.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576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CC49CD-AB80-F6E5-3946-53693EDD70D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0055" y="150129"/>
            <a:ext cx="7255670" cy="6463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 progress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" name="Picture 6" descr="Picture of verification visit report. Section on previous recommendations highlighted.">
            <a:extLst>
              <a:ext uri="{FF2B5EF4-FFF2-40B4-BE49-F238E27FC236}">
                <a16:creationId xmlns:a16="http://schemas.microsoft.com/office/drawing/2014/main" id="{986F1F59-8E19-33B1-FD42-BD73E65B2E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09" t="16513" r="18518" b="11728"/>
          <a:stretch/>
        </p:blipFill>
        <p:spPr>
          <a:xfrm>
            <a:off x="0" y="967379"/>
            <a:ext cx="6046438" cy="541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84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Where to record your consideration of recommendations 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9800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Which of these are most appropriate?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Records of team meetings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Pre-delivery internal verification checklist</a:t>
            </a:r>
          </a:p>
          <a:p>
            <a:pPr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Post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-delivery internal verification record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Staff CPD records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Assessment Summary Report.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679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Workshop Activity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You will be given a set of recommendations.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Identify why you think each recommendation was </a:t>
            </a:r>
            <a:r>
              <a:rPr lang="en-GB" kern="0" dirty="0">
                <a:latin typeface="Arial"/>
              </a:rPr>
              <a:t>made.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Which ones should lead to an action?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Where will you show evidence of discussion or action taken?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149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e1e3b3-1611-4e13-8331-913f1af691a8">
      <Terms xmlns="http://schemas.microsoft.com/office/infopath/2007/PartnerControls"/>
    </lcf76f155ced4ddcb4097134ff3c332f>
    <TaxCatchAll xmlns="fadf4848-4bad-42c8-b3bd-d79bbc6b61f9" xsi:nil="true"/>
    <Ordering xmlns="55e1e3b3-1611-4e13-8331-913f1af691a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27401FCCDBA749B366A411AE9A660B" ma:contentTypeVersion="12" ma:contentTypeDescription="Create a new document." ma:contentTypeScope="" ma:versionID="93e7bd18c27a23c0a00cf6591e38efaf">
  <xsd:schema xmlns:xsd="http://www.w3.org/2001/XMLSchema" xmlns:xs="http://www.w3.org/2001/XMLSchema" xmlns:p="http://schemas.microsoft.com/office/2006/metadata/properties" xmlns:ns2="55e1e3b3-1611-4e13-8331-913f1af691a8" xmlns:ns3="fadf4848-4bad-42c8-b3bd-d79bbc6b61f9" targetNamespace="http://schemas.microsoft.com/office/2006/metadata/properties" ma:root="true" ma:fieldsID="af153c1d835b469472dc8455bac535d1" ns2:_="" ns3:_="">
    <xsd:import namespace="55e1e3b3-1611-4e13-8331-913f1af691a8"/>
    <xsd:import namespace="fadf4848-4bad-42c8-b3bd-d79bbc6b6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Order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e1e3b3-1611-4e13-8331-913f1af691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Ordering" ma:index="19" nillable="true" ma:displayName="Ordering " ma:format="Dropdown" ma:internalName="Ordering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df4848-4bad-42c8-b3bd-d79bbc6b61f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99f18ad-1737-4fd9-bda2-fa18ac92138e}" ma:internalName="TaxCatchAll" ma:showField="CatchAllData" ma:web="fadf4848-4bad-42c8-b3bd-d79bbc6b6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934B07-4C73-4B81-B5E0-CF9F572145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E0573F-DC0B-43A4-8AD8-A6FEB25F7169}">
  <ds:schemaRefs>
    <ds:schemaRef ds:uri="http://schemas.microsoft.com/office/2006/metadata/properties"/>
    <ds:schemaRef ds:uri="http://schemas.microsoft.com/office/infopath/2007/PartnerControls"/>
    <ds:schemaRef ds:uri="55e1e3b3-1611-4e13-8331-913f1af691a8"/>
    <ds:schemaRef ds:uri="fadf4848-4bad-42c8-b3bd-d79bbc6b61f9"/>
  </ds:schemaRefs>
</ds:datastoreItem>
</file>

<file path=customXml/itemProps3.xml><?xml version="1.0" encoding="utf-8"?>
<ds:datastoreItem xmlns:ds="http://schemas.openxmlformats.org/officeDocument/2006/customXml" ds:itemID="{D661B893-CB24-45F3-ABDE-32CE7A3861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e1e3b3-1611-4e13-8331-913f1af691a8"/>
    <ds:schemaRef ds:uri="fadf4848-4bad-42c8-b3bd-d79bbc6b61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324</Words>
  <Application>Microsoft Office PowerPoint</Application>
  <PresentationFormat>On-screen Show (4:3)</PresentationFormat>
  <Paragraphs>62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China Professional Development Conference 2024  Day 1 Workshop  Working with EV Recommendations  Iverene Bromfield, Senior External Verifier</vt:lpstr>
      <vt:lpstr>Purpose of this Workshop</vt:lpstr>
      <vt:lpstr>Questions</vt:lpstr>
      <vt:lpstr>Why EVs make recommendations</vt:lpstr>
      <vt:lpstr>How to interpret recommendations </vt:lpstr>
      <vt:lpstr>What to do with recommendations </vt:lpstr>
      <vt:lpstr>Monitoring progress</vt:lpstr>
      <vt:lpstr>Where to record your consideration of recommendations </vt:lpstr>
      <vt:lpstr>Workshop Activity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Jacqueline Farren</cp:lastModifiedBy>
  <cp:revision>66</cp:revision>
  <dcterms:created xsi:type="dcterms:W3CDTF">2018-07-26T06:59:22Z</dcterms:created>
  <dcterms:modified xsi:type="dcterms:W3CDTF">2024-11-19T14:25:09Z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0x0101003427401FCCDBA749B366A411AE9A660B</vt:lpwstr>
  </property>
  <property fmtid="{D5CDD505-2E9C-101B-9397-08002B2CF9AE}" pid="3" name="MediaServiceImageTags">
    <vt:lpwstr/>
  </property>
</Properties>
</file>